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16"/>
  </p:notesMasterIdLst>
  <p:sldIdLst>
    <p:sldId id="256" r:id="rId2"/>
    <p:sldId id="333" r:id="rId3"/>
    <p:sldId id="302" r:id="rId4"/>
    <p:sldId id="261" r:id="rId5"/>
    <p:sldId id="330" r:id="rId6"/>
    <p:sldId id="306" r:id="rId7"/>
    <p:sldId id="312" r:id="rId8"/>
    <p:sldId id="294" r:id="rId9"/>
    <p:sldId id="326" r:id="rId10"/>
    <p:sldId id="300" r:id="rId11"/>
    <p:sldId id="266" r:id="rId12"/>
    <p:sldId id="331" r:id="rId13"/>
    <p:sldId id="298" r:id="rId14"/>
    <p:sldId id="334"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7"/>
    <p:restoredTop sz="94631"/>
  </p:normalViewPr>
  <p:slideViewPr>
    <p:cSldViewPr snapToGrid="0">
      <p:cViewPr varScale="1">
        <p:scale>
          <a:sx n="122" d="100"/>
          <a:sy n="122" d="100"/>
        </p:scale>
        <p:origin x="224"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oleObject" Target="file:////Users/gabrieldacostacampos/Downloads/cumulative_net_cash_flow_chart_exce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r>
              <a:rPr lang="en-US">
                <a:latin typeface="Georgia" panose="02040502050405020303" pitchFamily="18" charset="0"/>
              </a:rPr>
              <a:t>Cumulative Net Cash Flow</a:t>
            </a:r>
            <a:r>
              <a:rPr lang="en-US" baseline="0">
                <a:latin typeface="Georgia" panose="02040502050405020303" pitchFamily="18" charset="0"/>
              </a:rPr>
              <a:t> ($M)</a:t>
            </a:r>
            <a:endParaRPr lang="en-US">
              <a:latin typeface="Georgia" panose="02040502050405020303" pitchFamily="18" charset="0"/>
            </a:endParaRPr>
          </a:p>
        </c:rich>
      </c:tx>
      <c:overlay val="0"/>
    </c:title>
    <c:autoTitleDeleted val="0"/>
    <c:plotArea>
      <c:layout/>
      <c:barChart>
        <c:barDir val="col"/>
        <c:grouping val="clustered"/>
        <c:varyColors val="0"/>
        <c:ser>
          <c:idx val="0"/>
          <c:order val="0"/>
          <c:tx>
            <c:v>Negative Bar</c:v>
          </c:tx>
          <c:spPr>
            <a:solidFill>
              <a:srgbClr val="888888"/>
            </a:solidFill>
          </c:spPr>
          <c:invertIfNegative val="1"/>
          <c:dPt>
            <c:idx val="0"/>
            <c:invertIfNegative val="1"/>
            <c:bubble3D val="0"/>
            <c:spPr>
              <a:solidFill>
                <a:schemeClr val="tx1">
                  <a:lumMod val="65000"/>
                  <a:lumOff val="35000"/>
                </a:schemeClr>
              </a:solidFill>
            </c:spPr>
            <c:extLst>
              <c:ext xmlns:c16="http://schemas.microsoft.com/office/drawing/2014/chart" uri="{C3380CC4-5D6E-409C-BE32-E72D297353CC}">
                <c16:uniqueId val="{00000001-F704-6644-9629-2B1CCDBDF453}"/>
              </c:ext>
            </c:extLst>
          </c:dPt>
          <c:dLbls>
            <c:dLbl>
              <c:idx val="3"/>
              <c:delete val="1"/>
              <c:extLst>
                <c:ext xmlns:c15="http://schemas.microsoft.com/office/drawing/2012/chart" uri="{CE6537A1-D6FC-4f65-9D91-7224C49458BB}"/>
                <c:ext xmlns:c16="http://schemas.microsoft.com/office/drawing/2014/chart" uri="{C3380CC4-5D6E-409C-BE32-E72D297353CC}">
                  <c16:uniqueId val="{00000002-F704-6644-9629-2B1CCDBDF453}"/>
                </c:ext>
              </c:extLst>
            </c:dLbl>
            <c:dLbl>
              <c:idx val="4"/>
              <c:delete val="1"/>
              <c:extLst>
                <c:ext xmlns:c15="http://schemas.microsoft.com/office/drawing/2012/chart" uri="{CE6537A1-D6FC-4f65-9D91-7224C49458BB}"/>
                <c:ext xmlns:c16="http://schemas.microsoft.com/office/drawing/2014/chart" uri="{C3380CC4-5D6E-409C-BE32-E72D297353CC}">
                  <c16:uniqueId val="{00000003-F704-6644-9629-2B1CCDBDF453}"/>
                </c:ext>
              </c:extLst>
            </c:dLbl>
            <c:dLbl>
              <c:idx val="5"/>
              <c:delete val="1"/>
              <c:extLst>
                <c:ext xmlns:c15="http://schemas.microsoft.com/office/drawing/2012/chart" uri="{CE6537A1-D6FC-4f65-9D91-7224C49458BB}"/>
                <c:ext xmlns:c16="http://schemas.microsoft.com/office/drawing/2014/chart" uri="{C3380CC4-5D6E-409C-BE32-E72D297353CC}">
                  <c16:uniqueId val="{00000004-F704-6644-9629-2B1CCDBDF453}"/>
                </c:ext>
              </c:extLst>
            </c:dLbl>
            <c:dLbl>
              <c:idx val="6"/>
              <c:delete val="1"/>
              <c:extLst>
                <c:ext xmlns:c15="http://schemas.microsoft.com/office/drawing/2012/chart" uri="{CE6537A1-D6FC-4f65-9D91-7224C49458BB}"/>
                <c:ext xmlns:c16="http://schemas.microsoft.com/office/drawing/2014/chart" uri="{C3380CC4-5D6E-409C-BE32-E72D297353CC}">
                  <c16:uniqueId val="{00000005-F704-6644-9629-2B1CCDBDF453}"/>
                </c:ext>
              </c:extLst>
            </c:dLbl>
            <c:dLbl>
              <c:idx val="7"/>
              <c:delete val="1"/>
              <c:extLst>
                <c:ext xmlns:c15="http://schemas.microsoft.com/office/drawing/2012/chart" uri="{CE6537A1-D6FC-4f65-9D91-7224C49458BB}"/>
                <c:ext xmlns:c16="http://schemas.microsoft.com/office/drawing/2014/chart" uri="{C3380CC4-5D6E-409C-BE32-E72D297353CC}">
                  <c16:uniqueId val="{00000006-F704-6644-9629-2B1CCDBDF453}"/>
                </c:ext>
              </c:extLst>
            </c:dLbl>
            <c:dLbl>
              <c:idx val="8"/>
              <c:delete val="1"/>
              <c:extLst>
                <c:ext xmlns:c15="http://schemas.microsoft.com/office/drawing/2012/chart" uri="{CE6537A1-D6FC-4f65-9D91-7224C49458BB}"/>
                <c:ext xmlns:c16="http://schemas.microsoft.com/office/drawing/2014/chart" uri="{C3380CC4-5D6E-409C-BE32-E72D297353CC}">
                  <c16:uniqueId val="{00000007-F704-6644-9629-2B1CCDBDF453}"/>
                </c:ext>
              </c:extLst>
            </c:dLbl>
            <c:dLbl>
              <c:idx val="9"/>
              <c:delete val="1"/>
              <c:extLst>
                <c:ext xmlns:c15="http://schemas.microsoft.com/office/drawing/2012/chart" uri="{CE6537A1-D6FC-4f65-9D91-7224C49458BB}"/>
                <c:ext xmlns:c16="http://schemas.microsoft.com/office/drawing/2014/chart" uri="{C3380CC4-5D6E-409C-BE32-E72D297353CC}">
                  <c16:uniqueId val="{00000008-F704-6644-9629-2B1CCDBDF453}"/>
                </c:ext>
              </c:extLst>
            </c:dLbl>
            <c:dLbl>
              <c:idx val="10"/>
              <c:delete val="1"/>
              <c:extLst>
                <c:ext xmlns:c15="http://schemas.microsoft.com/office/drawing/2012/chart" uri="{CE6537A1-D6FC-4f65-9D91-7224C49458BB}"/>
                <c:ext xmlns:c16="http://schemas.microsoft.com/office/drawing/2014/chart" uri="{C3380CC4-5D6E-409C-BE32-E72D297353CC}">
                  <c16:uniqueId val="{00000009-F704-6644-9629-2B1CCDBDF453}"/>
                </c:ext>
              </c:extLst>
            </c:dLbl>
            <c:spPr>
              <a:noFill/>
              <a:ln>
                <a:noFill/>
              </a:ln>
              <a:effectLst/>
            </c:spPr>
            <c:showLegendKey val="0"/>
            <c:showVal val="1"/>
            <c:showCatName val="0"/>
            <c:showSerName val="0"/>
            <c:showPercent val="0"/>
            <c:showBubbleSize val="0"/>
            <c:separator>, </c:separator>
            <c:showLeaderLines val="0"/>
            <c:extLst>
              <c:ext xmlns:c15="http://schemas.microsoft.com/office/drawing/2012/chart" uri="{CE6537A1-D6FC-4f65-9D91-7224C49458BB}">
                <c15:showLeaderLines val="0"/>
              </c:ext>
            </c:extLst>
          </c:dLbls>
          <c:cat>
            <c:numLit>
              <c:formatCode>General</c:formatCode>
              <c:ptCount val="11"/>
              <c:pt idx="0">
                <c:v>0</c:v>
              </c:pt>
              <c:pt idx="1">
                <c:v>1</c:v>
              </c:pt>
              <c:pt idx="2">
                <c:v>2</c:v>
              </c:pt>
              <c:pt idx="3">
                <c:v>3</c:v>
              </c:pt>
              <c:pt idx="4">
                <c:v>4</c:v>
              </c:pt>
              <c:pt idx="5">
                <c:v>5</c:v>
              </c:pt>
              <c:pt idx="6">
                <c:v>6</c:v>
              </c:pt>
              <c:pt idx="7">
                <c:v>7</c:v>
              </c:pt>
              <c:pt idx="8">
                <c:v>8</c:v>
              </c:pt>
              <c:pt idx="9">
                <c:v>9</c:v>
              </c:pt>
              <c:pt idx="10">
                <c:v>10</c:v>
              </c:pt>
            </c:numLit>
          </c:cat>
          <c:val>
            <c:numLit>
              <c:formatCode>General</c:formatCode>
              <c:ptCount val="11"/>
              <c:pt idx="0">
                <c:v>-800</c:v>
              </c:pt>
              <c:pt idx="1">
                <c:v>-470</c:v>
              </c:pt>
              <c:pt idx="2">
                <c:v>-140</c:v>
              </c:pt>
              <c:pt idx="3">
                <c:v>0</c:v>
              </c:pt>
              <c:pt idx="4">
                <c:v>0</c:v>
              </c:pt>
              <c:pt idx="5">
                <c:v>0</c:v>
              </c:pt>
              <c:pt idx="6">
                <c:v>0</c:v>
              </c:pt>
              <c:pt idx="7">
                <c:v>0</c:v>
              </c:pt>
              <c:pt idx="8">
                <c:v>0</c:v>
              </c:pt>
              <c:pt idx="9">
                <c:v>0</c:v>
              </c:pt>
              <c:pt idx="10">
                <c:v>0</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A-F704-6644-9629-2B1CCDBDF453}"/>
            </c:ext>
          </c:extLst>
        </c:ser>
        <c:ser>
          <c:idx val="1"/>
          <c:order val="1"/>
          <c:tx>
            <c:v>Positive Bar</c:v>
          </c:tx>
          <c:spPr>
            <a:solidFill>
              <a:srgbClr val="E60012"/>
            </a:solidFill>
          </c:spPr>
          <c:invertIfNegative val="1"/>
          <c:dLbls>
            <c:dLbl>
              <c:idx val="0"/>
              <c:delete val="1"/>
              <c:extLst>
                <c:ext xmlns:c15="http://schemas.microsoft.com/office/drawing/2012/chart" uri="{CE6537A1-D6FC-4f65-9D91-7224C49458BB}"/>
                <c:ext xmlns:c16="http://schemas.microsoft.com/office/drawing/2014/chart" uri="{C3380CC4-5D6E-409C-BE32-E72D297353CC}">
                  <c16:uniqueId val="{0000000B-F704-6644-9629-2B1CCDBDF453}"/>
                </c:ext>
              </c:extLst>
            </c:dLbl>
            <c:dLbl>
              <c:idx val="1"/>
              <c:delete val="1"/>
              <c:extLst>
                <c:ext xmlns:c15="http://schemas.microsoft.com/office/drawing/2012/chart" uri="{CE6537A1-D6FC-4f65-9D91-7224C49458BB}"/>
                <c:ext xmlns:c16="http://schemas.microsoft.com/office/drawing/2014/chart" uri="{C3380CC4-5D6E-409C-BE32-E72D297353CC}">
                  <c16:uniqueId val="{0000000C-F704-6644-9629-2B1CCDBDF453}"/>
                </c:ext>
              </c:extLst>
            </c:dLbl>
            <c:dLbl>
              <c:idx val="2"/>
              <c:delete val="1"/>
              <c:extLst>
                <c:ext xmlns:c15="http://schemas.microsoft.com/office/drawing/2012/chart" uri="{CE6537A1-D6FC-4f65-9D91-7224C49458BB}"/>
                <c:ext xmlns:c16="http://schemas.microsoft.com/office/drawing/2014/chart" uri="{C3380CC4-5D6E-409C-BE32-E72D297353CC}">
                  <c16:uniqueId val="{0000000D-F704-6644-9629-2B1CCDBDF453}"/>
                </c:ext>
              </c:extLst>
            </c:dLbl>
            <c:spPr>
              <a:noFill/>
              <a:ln>
                <a:noFill/>
              </a:ln>
              <a:effectLst/>
            </c:spPr>
            <c:txPr>
              <a:bodyPr wrap="square" lIns="38100" tIns="19050" rIns="38100" bIns="19050" anchor="ctr">
                <a:spAutoFit/>
              </a:bodyPr>
              <a:lstStyle/>
              <a:p>
                <a:pPr>
                  <a:defRPr>
                    <a:latin typeface="Calibri" panose="020F0502020204030204" pitchFamily="34" charset="0"/>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Lit>
              <c:formatCode>General</c:formatCode>
              <c:ptCount val="11"/>
              <c:pt idx="0">
                <c:v>0</c:v>
              </c:pt>
              <c:pt idx="1">
                <c:v>1</c:v>
              </c:pt>
              <c:pt idx="2">
                <c:v>2</c:v>
              </c:pt>
              <c:pt idx="3">
                <c:v>3</c:v>
              </c:pt>
              <c:pt idx="4">
                <c:v>4</c:v>
              </c:pt>
              <c:pt idx="5">
                <c:v>5</c:v>
              </c:pt>
              <c:pt idx="6">
                <c:v>6</c:v>
              </c:pt>
              <c:pt idx="7">
                <c:v>7</c:v>
              </c:pt>
              <c:pt idx="8">
                <c:v>8</c:v>
              </c:pt>
              <c:pt idx="9">
                <c:v>9</c:v>
              </c:pt>
              <c:pt idx="10">
                <c:v>10</c:v>
              </c:pt>
            </c:numLit>
          </c:cat>
          <c:val>
            <c:numLit>
              <c:formatCode>General</c:formatCode>
              <c:ptCount val="11"/>
              <c:pt idx="0">
                <c:v>0</c:v>
              </c:pt>
              <c:pt idx="1">
                <c:v>0</c:v>
              </c:pt>
              <c:pt idx="2">
                <c:v>0</c:v>
              </c:pt>
              <c:pt idx="3">
                <c:v>180</c:v>
              </c:pt>
              <c:pt idx="4">
                <c:v>500</c:v>
              </c:pt>
              <c:pt idx="5">
                <c:v>820</c:v>
              </c:pt>
              <c:pt idx="6">
                <c:v>1140</c:v>
              </c:pt>
              <c:pt idx="7">
                <c:v>1460</c:v>
              </c:pt>
              <c:pt idx="8">
                <c:v>1780</c:v>
              </c:pt>
              <c:pt idx="9">
                <c:v>2100</c:v>
              </c:pt>
              <c:pt idx="10">
                <c:v>2420</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E-F704-6644-9629-2B1CCDBDF453}"/>
            </c:ext>
          </c:extLst>
        </c:ser>
        <c:dLbls>
          <c:showLegendKey val="0"/>
          <c:showVal val="1"/>
          <c:showCatName val="0"/>
          <c:showSerName val="0"/>
          <c:showPercent val="0"/>
          <c:showBubbleSize val="0"/>
        </c:dLbls>
        <c:gapWidth val="55"/>
        <c:overlap val="100"/>
        <c:axId val="48650112"/>
        <c:axId val="48672768"/>
      </c:barChart>
      <c:catAx>
        <c:axId val="48650112"/>
        <c:scaling>
          <c:orientation val="minMax"/>
        </c:scaling>
        <c:delete val="0"/>
        <c:axPos val="b"/>
        <c:numFmt formatCode="General" sourceLinked="1"/>
        <c:majorTickMark val="none"/>
        <c:minorTickMark val="none"/>
        <c:tickLblPos val="nextTo"/>
        <c:txPr>
          <a:bodyPr/>
          <a:lstStyle/>
          <a:p>
            <a:pPr>
              <a:defRPr>
                <a:latin typeface="Georgia" panose="02040502050405020303" pitchFamily="18" charset="0"/>
              </a:defRPr>
            </a:pPr>
            <a:endParaRPr lang="en-US"/>
          </a:p>
        </c:txPr>
        <c:crossAx val="48672768"/>
        <c:crosses val="autoZero"/>
        <c:auto val="1"/>
        <c:lblAlgn val="ctr"/>
        <c:lblOffset val="100"/>
        <c:noMultiLvlLbl val="0"/>
      </c:catAx>
      <c:valAx>
        <c:axId val="48672768"/>
        <c:scaling>
          <c:orientation val="minMax"/>
        </c:scaling>
        <c:delete val="0"/>
        <c:axPos val="l"/>
        <c:majorGridlines>
          <c:spPr>
            <a:ln w="9525">
              <a:solidFill>
                <a:srgbClr val="CCCCCC"/>
              </a:solidFill>
              <a:prstDash val="dash"/>
            </a:ln>
          </c:spPr>
        </c:majorGridlines>
        <c:numFmt formatCode="General" sourceLinked="1"/>
        <c:majorTickMark val="none"/>
        <c:minorTickMark val="none"/>
        <c:tickLblPos val="nextTo"/>
        <c:txPr>
          <a:bodyPr/>
          <a:lstStyle/>
          <a:p>
            <a:pPr>
              <a:defRPr>
                <a:latin typeface="Georgia" panose="02040502050405020303" pitchFamily="18" charset="0"/>
              </a:defRPr>
            </a:pPr>
            <a:endParaRPr lang="en-US"/>
          </a:p>
        </c:txPr>
        <c:crossAx val="48650112"/>
        <c:crosses val="autoZero"/>
        <c:crossBetween val="between"/>
      </c:valAx>
    </c:plotArea>
    <c:plotVisOnly val="1"/>
    <c:dispBlanksAs val="zero"/>
    <c:showDLblsOverMax val="1"/>
  </c:chart>
  <c:spPr>
    <a:ln w="9525">
      <a:solidFill>
        <a:srgbClr val="D9D9D9"/>
      </a:solidFill>
      <a:prstDash val="solid"/>
    </a:ln>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9FF4FE-E7C4-E14A-8748-CCE29A35983C}" type="datetimeFigureOut">
              <a:rPr lang="en-US" smtClean="0"/>
              <a:t>6/2/26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31F3E0-663D-2E47-9BD6-F0ABFECCEBC4}" type="slidenum">
              <a:rPr lang="en-US" smtClean="0"/>
              <a:t>‹#›</a:t>
            </a:fld>
            <a:endParaRPr lang="en-US"/>
          </a:p>
        </p:txBody>
      </p:sp>
    </p:spTree>
    <p:extLst>
      <p:ext uri="{BB962C8B-B14F-4D97-AF65-F5344CB8AC3E}">
        <p14:creationId xmlns:p14="http://schemas.microsoft.com/office/powerpoint/2010/main" val="29105312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DATA SOURCES (all verified primary):
• ¥1,164.9B net sales / 24.2% op margin / 76.4% intl: Nintendo Annual Report 2025, FY ended March 31, 2025
• 155.9M units / 1.53B software: Nintendo Financial Results Explanatory Material, May 2025
• PS5 77.8M: Sony Interactive Entertainment FY2025 results, May 2025
• Xbox ~34.1M: VGChartz cumulative estimate Dec 2025
• $31B → $71B market: Precedence Research, Gaming Console Market 2026-2035 (Jan 2026)
• 2019 Vietnam shift / 75% US-bound: Bloomberg Dec 10, 2025
DELIVERY:
"Nintendo is a single-segment Japanese company based in Kyoto. They make one thing — the Switch. FY2025 revenue was ¥1.16 trillion, about $7.8 billion USD, at a 24% operating margin."
"The Switch is the third best-selling console in history — 155.9 million units, 1.5 billion games. And it's a global product: 76% of revenue comes from outside Japan."
"They compete in a three-player oligopoly with Sony at 77.8 million PS5 units and Xbox at about 34 million. The market grows from $31 billion to $71 billion by 2035 — that's the window the rest of this project operates in."
BRIDGE: "Samara will walk you through what the supply chain looks like today."
Q&amp;A:
• If asked about Switch 2: launched June 2025; we analyze original Switch as the mature 8-year baseline
• If asked why 24% margin is so high: Nintendo outsources manufacturing and earns most margin on first-party software &amp; IP</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sophie</a:t>
            </a:r>
          </a:p>
        </p:txBody>
      </p:sp>
      <p:sp>
        <p:nvSpPr>
          <p:cNvPr id="4" name="Slide Number Placeholder 3"/>
          <p:cNvSpPr>
            <a:spLocks noGrp="1"/>
          </p:cNvSpPr>
          <p:nvPr>
            <p:ph type="sldNum" sz="quarter" idx="5"/>
          </p:nvPr>
        </p:nvSpPr>
        <p:spPr/>
        <p:txBody>
          <a:bodyPr/>
          <a:lstStyle/>
          <a:p>
            <a:fld id="{4F31F3E0-663D-2E47-9BD6-F0ABFECCEBC4}" type="slidenum">
              <a:rPr lang="en-US" smtClean="0"/>
              <a:t>6</a:t>
            </a:fld>
            <a:endParaRPr lang="en-US"/>
          </a:p>
        </p:txBody>
      </p:sp>
    </p:spTree>
    <p:extLst>
      <p:ext uri="{BB962C8B-B14F-4D97-AF65-F5344CB8AC3E}">
        <p14:creationId xmlns:p14="http://schemas.microsoft.com/office/powerpoint/2010/main" val="3800466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Dan</a:t>
            </a:r>
          </a:p>
        </p:txBody>
      </p:sp>
      <p:sp>
        <p:nvSpPr>
          <p:cNvPr id="4" name="Slide Number Placeholder 3"/>
          <p:cNvSpPr>
            <a:spLocks noGrp="1"/>
          </p:cNvSpPr>
          <p:nvPr>
            <p:ph type="sldNum" sz="quarter" idx="5"/>
          </p:nvPr>
        </p:nvSpPr>
        <p:spPr/>
        <p:txBody>
          <a:bodyPr/>
          <a:lstStyle/>
          <a:p>
            <a:fld id="{4F31F3E0-663D-2E47-9BD6-F0ABFECCEBC4}" type="slidenum">
              <a:rPr lang="en-US" smtClean="0"/>
              <a:t>8</a:t>
            </a:fld>
            <a:endParaRPr lang="en-US"/>
          </a:p>
        </p:txBody>
      </p:sp>
    </p:spTree>
    <p:extLst>
      <p:ext uri="{BB962C8B-B14F-4D97-AF65-F5344CB8AC3E}">
        <p14:creationId xmlns:p14="http://schemas.microsoft.com/office/powerpoint/2010/main" val="3411188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Dan </a:t>
            </a:r>
          </a:p>
          <a:p>
            <a:endParaRPr lang="en-US"/>
          </a:p>
          <a:p>
            <a:endParaRPr lang="en-US"/>
          </a:p>
        </p:txBody>
      </p:sp>
      <p:sp>
        <p:nvSpPr>
          <p:cNvPr id="4" name="Slide Number Placeholder 3"/>
          <p:cNvSpPr>
            <a:spLocks noGrp="1"/>
          </p:cNvSpPr>
          <p:nvPr>
            <p:ph type="sldNum" sz="quarter" idx="5"/>
          </p:nvPr>
        </p:nvSpPr>
        <p:spPr/>
        <p:txBody>
          <a:bodyPr/>
          <a:lstStyle/>
          <a:p>
            <a:fld id="{4F31F3E0-663D-2E47-9BD6-F0ABFECCEBC4}" type="slidenum">
              <a:rPr lang="en-US" smtClean="0"/>
              <a:t>9</a:t>
            </a:fld>
            <a:endParaRPr lang="en-US"/>
          </a:p>
        </p:txBody>
      </p:sp>
    </p:spTree>
    <p:extLst>
      <p:ext uri="{BB962C8B-B14F-4D97-AF65-F5344CB8AC3E}">
        <p14:creationId xmlns:p14="http://schemas.microsoft.com/office/powerpoint/2010/main" val="7706740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FULL SOURCE LIST:
VERIFIED PRIMARY SOURCES (baseline data):
• Nintendo Annual Report 2025 — FY25 net sales, profitability, regional split
• Nintendo Q1 FY2023 Financial Results — historical disruption impact (−22.9% units, −15% profits)
• Bloomberg, Dec 10, 2025 — 75% Vietnam routing, tariff structure
INDUSTRY BENCHMARKS (mitigation cost estimates):
• AnySilicon: SoC NRE for high-performance designs ranges $50M–$500M+
• American Affairs Journal (May 2025): Nvidia &amp; Qualcomm publicly considering dual-foundry shift from TSMC to Samsung — confirms dual-source as industry-standard response
• PatSnap Eureka: 'Dual-sourcing programs typically recover upfront cost within the first disruption event avoided'
• FreightWaves (Sept 2023) + Pulitzer Center (May 2024) + US News (Oct 2024): Foxconn invested $500M in Chihuahua, Mexico for consumer electronics manufacturing — direct benchmark for our Mexico capex range
• APQC: Industry-standard inventory carrying cost is 20–30% of inventory value annually; capital cost alone is 8–15%
• Supply Chain 24/7 (Feb 2024): Tijuana minimum wage $2.25/hr (vs. Vietnam ~$3–4/hr) — note Mexico labor is cheaper than Vietnam; our ecosystem premium reflects supplier maturity gap, NOT labor
DELIVERY (2 minutes):
OPEN: "The redesign is built around three trade-offs. Each one has a cost, each one buys something specific. Every mitigation cost on this slide is an estimate benchmarked to comparable industry programs — full sourcing in the appendix."
CARD 1: "Dual-sourcing the Tegra chip costs $80 to 200 million one-time, then about $100 million a year ongoing. In exchange, it removes $2.7 billion of revenue from single-point-of-failure exposure. This isn't speculative — Nvidia and Qualcomm are publicly pursuing the exact same dual-foundry strategy."
CARD 2: "Splitting assembly across Vietnam, Mexico, and India costs $600 million to $1 billion in capex — benchmarked to Foxconn's $500 million Chihuahua build. Pays back in roughly three years on tariff savings alone. Mexico under USMCA enters the US at zero tariff."
CARD 3: "A 90-day component buffer ties up $275 million in working capital at industry-standard carrying cost of 20 to 30 percent. In exchange, it protects $1.5 to 4.4 billion of revenue per disruption event — the range reflects severity assumptions."
LAND: "Annual cost roughly $200 to 250 million. Annual savings $320 million. Plus $1.5 to 4.4 billion in protected exposure per event. The redesign is net cash-positive from year three forward."
BRIDGE: "That's the case in numbers. I'll hand off to Valeria to close us out."
Q&amp;A DEFENSE:
• If asked 'where do these numbers come from': industry benchmarks for projected costs (this is standard consulting practice — Nintendo doesn't publish hypothetical redesign costs). Baseline data is primary-sourced from Nintendo.
• If asked about 65/35 split: 'Industry-standard ratio for critical components — preserves volume pricing leverage with primary, sizes secondary for disruption absorption.'
• If pushed on recovery time: 'Direction is industry-validated by PatSnap framework; specific months depend on secondary qualification depth. We modeled 3 months as base case with 1.5–6 month sensitivity range.'
• If asked about Switch 2: 'Already moved off TSMC to Samsung 8nm in June 2025. That's not speculation — that's proof of feasibility.'
• If asked about USMCA: 'Planning assumption. If USMCA collapses, redesign still holds — Vietnam and India provide structural diversification.'
• If asked why Mexico labor 'premium': 'Mexico labor is actually cheaper than Vietnam (~$2.25/hr Tijuana vs. ~$3-4/hr Vietnam). The $70–110M annual premium reflects supplier ecosystem maturity gap — Vietnam has 6 years of established Nintendo supplier base; Mexico needs build-up.'</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CLOSING:
"To bring it all together — three recommendations. They're sequenced deliberately."
1. SUPPLY CHAIN — dual-source the Tegra chip and split assembly across Vietnam, Mexico, and India. This is the foundational move: it removes $2.7B in single-source revenue exposure and cuts tariff drag by 60%.
2. SUSTAINABILITY — bind tier-1 suppliers to SBTi 1.5°C targets and build closed-loop battery recovery. 99.3% of our emissions are Scope 3, which means meaningful action has to be supplier-side. This also closes our exposure under EU CSRD and Japan GX.
3. WORKFORCE — and this is the one Pachinko forces us to take seriously. Build the leadership pipeline for Zainichi Korean and minority employees. Govern AI rollout so automation doesn't disproportionately displace minority workers. Extend labor standards to outsourced assembly partners.
"Together: a supply chain that's resilient, sustainable, and equitable. That's the company Nintendo needs to be by 2035."
"Thank you — we're happy to take questions."
Q&amp;A PREP:
• If asked which recommendation is highest priority: supply chain dual-sourcing — biggest dollar value, most defensible numbers, addresses the largest 2035 risk
• If asked about feasibility: Switch 2 already moved to Samsung 8nm (proof of dual-source viability); Vietnam shift is documented; SBTi mandates are how Microsoft handles its supply chain
• If asked about Pachinko relevance: Nintendo doesn't publicly disclose ethnic demographics — that opacity is itself a finding worth addressing
• If pushed on the workforce numbers being softer than the supply chain ones: agreed — that's the harder lift, and it's exactly why it can't be a footnote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FE02C-932B-C176-C5EC-9B648793F8E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04083B3-5332-81D5-2A30-ED41B68B57B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FA84B5F-D895-8B56-4F3D-88AAD111426F}"/>
              </a:ext>
            </a:extLst>
          </p:cNvPr>
          <p:cNvSpPr>
            <a:spLocks noGrp="1"/>
          </p:cNvSpPr>
          <p:nvPr>
            <p:ph type="dt" sz="half" idx="10"/>
          </p:nvPr>
        </p:nvSpPr>
        <p:spPr/>
        <p:txBody>
          <a:bodyPr/>
          <a:lstStyle/>
          <a:p>
            <a:fld id="{A237A4F8-68A9-3C4F-B59E-392D345BF66D}" type="datetimeFigureOut">
              <a:rPr lang="en-US" smtClean="0"/>
              <a:t>6/2/26</a:t>
            </a:fld>
            <a:endParaRPr lang="en-US"/>
          </a:p>
        </p:txBody>
      </p:sp>
      <p:sp>
        <p:nvSpPr>
          <p:cNvPr id="5" name="Footer Placeholder 4">
            <a:extLst>
              <a:ext uri="{FF2B5EF4-FFF2-40B4-BE49-F238E27FC236}">
                <a16:creationId xmlns:a16="http://schemas.microsoft.com/office/drawing/2014/main" id="{4BA34ABF-7AFE-3B7A-0297-F39C6FFA12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8E657C-6C4B-7869-F0CF-C62E13A577ED}"/>
              </a:ext>
            </a:extLst>
          </p:cNvPr>
          <p:cNvSpPr>
            <a:spLocks noGrp="1"/>
          </p:cNvSpPr>
          <p:nvPr>
            <p:ph type="sldNum" sz="quarter" idx="12"/>
          </p:nvPr>
        </p:nvSpPr>
        <p:spPr/>
        <p:txBody>
          <a:bodyPr/>
          <a:lstStyle/>
          <a:p>
            <a:fld id="{5E762C38-2B70-3845-B01F-20AC68EE20C3}" type="slidenum">
              <a:rPr lang="en-US" smtClean="0"/>
              <a:t>‹#›</a:t>
            </a:fld>
            <a:endParaRPr lang="en-US"/>
          </a:p>
        </p:txBody>
      </p:sp>
    </p:spTree>
    <p:extLst>
      <p:ext uri="{BB962C8B-B14F-4D97-AF65-F5344CB8AC3E}">
        <p14:creationId xmlns:p14="http://schemas.microsoft.com/office/powerpoint/2010/main" val="34696393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34D8C-0E34-0515-BF28-A10344B4842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30A0573-4063-E4C3-9C05-EFA1F82A6FA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7E2BD2-03FB-507E-0DE9-CBF6356F6830}"/>
              </a:ext>
            </a:extLst>
          </p:cNvPr>
          <p:cNvSpPr>
            <a:spLocks noGrp="1"/>
          </p:cNvSpPr>
          <p:nvPr>
            <p:ph type="dt" sz="half" idx="10"/>
          </p:nvPr>
        </p:nvSpPr>
        <p:spPr/>
        <p:txBody>
          <a:bodyPr/>
          <a:lstStyle/>
          <a:p>
            <a:fld id="{A237A4F8-68A9-3C4F-B59E-392D345BF66D}" type="datetimeFigureOut">
              <a:rPr lang="en-US" smtClean="0"/>
              <a:t>6/2/26</a:t>
            </a:fld>
            <a:endParaRPr lang="en-US"/>
          </a:p>
        </p:txBody>
      </p:sp>
      <p:sp>
        <p:nvSpPr>
          <p:cNvPr id="5" name="Footer Placeholder 4">
            <a:extLst>
              <a:ext uri="{FF2B5EF4-FFF2-40B4-BE49-F238E27FC236}">
                <a16:creationId xmlns:a16="http://schemas.microsoft.com/office/drawing/2014/main" id="{93A093B7-C422-83DC-C740-D63E9EB9E2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D84B41-AD95-2063-94C3-02E3F7ACF119}"/>
              </a:ext>
            </a:extLst>
          </p:cNvPr>
          <p:cNvSpPr>
            <a:spLocks noGrp="1"/>
          </p:cNvSpPr>
          <p:nvPr>
            <p:ph type="sldNum" sz="quarter" idx="12"/>
          </p:nvPr>
        </p:nvSpPr>
        <p:spPr/>
        <p:txBody>
          <a:bodyPr/>
          <a:lstStyle/>
          <a:p>
            <a:fld id="{5E762C38-2B70-3845-B01F-20AC68EE20C3}" type="slidenum">
              <a:rPr lang="en-US" smtClean="0"/>
              <a:t>‹#›</a:t>
            </a:fld>
            <a:endParaRPr lang="en-US"/>
          </a:p>
        </p:txBody>
      </p:sp>
    </p:spTree>
    <p:extLst>
      <p:ext uri="{BB962C8B-B14F-4D97-AF65-F5344CB8AC3E}">
        <p14:creationId xmlns:p14="http://schemas.microsoft.com/office/powerpoint/2010/main" val="25467258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4B262-C302-B6A8-B010-2F82A4472C4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EB13520-00C1-D496-E9CE-96C7C1E2A6F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7DB2843-F39A-4A42-D89A-B357E05F392F}"/>
              </a:ext>
            </a:extLst>
          </p:cNvPr>
          <p:cNvSpPr>
            <a:spLocks noGrp="1"/>
          </p:cNvSpPr>
          <p:nvPr>
            <p:ph type="dt" sz="half" idx="10"/>
          </p:nvPr>
        </p:nvSpPr>
        <p:spPr/>
        <p:txBody>
          <a:bodyPr/>
          <a:lstStyle/>
          <a:p>
            <a:fld id="{A237A4F8-68A9-3C4F-B59E-392D345BF66D}" type="datetimeFigureOut">
              <a:rPr lang="en-US" smtClean="0"/>
              <a:t>6/2/26</a:t>
            </a:fld>
            <a:endParaRPr lang="en-US"/>
          </a:p>
        </p:txBody>
      </p:sp>
      <p:sp>
        <p:nvSpPr>
          <p:cNvPr id="5" name="Footer Placeholder 4">
            <a:extLst>
              <a:ext uri="{FF2B5EF4-FFF2-40B4-BE49-F238E27FC236}">
                <a16:creationId xmlns:a16="http://schemas.microsoft.com/office/drawing/2014/main" id="{58923C34-ECD3-58E2-ACAC-69A06F97AE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FB9FF2-B6CB-8D94-C253-A4B6596904FF}"/>
              </a:ext>
            </a:extLst>
          </p:cNvPr>
          <p:cNvSpPr>
            <a:spLocks noGrp="1"/>
          </p:cNvSpPr>
          <p:nvPr>
            <p:ph type="sldNum" sz="quarter" idx="12"/>
          </p:nvPr>
        </p:nvSpPr>
        <p:spPr/>
        <p:txBody>
          <a:bodyPr/>
          <a:lstStyle/>
          <a:p>
            <a:fld id="{5E762C38-2B70-3845-B01F-20AC68EE20C3}" type="slidenum">
              <a:rPr lang="en-US" smtClean="0"/>
              <a:t>‹#›</a:t>
            </a:fld>
            <a:endParaRPr lang="en-US"/>
          </a:p>
        </p:txBody>
      </p:sp>
    </p:spTree>
    <p:extLst>
      <p:ext uri="{BB962C8B-B14F-4D97-AF65-F5344CB8AC3E}">
        <p14:creationId xmlns:p14="http://schemas.microsoft.com/office/powerpoint/2010/main" val="39116308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41DC9-76FA-E31A-686A-773CB2DE53E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77D344-5A7E-C83B-4122-65D996240E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C566551-00F9-0F56-3B05-A34AA7924C8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F980062-3A12-D85D-D17F-4E89DF389E27}"/>
              </a:ext>
            </a:extLst>
          </p:cNvPr>
          <p:cNvSpPr>
            <a:spLocks noGrp="1"/>
          </p:cNvSpPr>
          <p:nvPr>
            <p:ph type="dt" sz="half" idx="10"/>
          </p:nvPr>
        </p:nvSpPr>
        <p:spPr/>
        <p:txBody>
          <a:bodyPr/>
          <a:lstStyle/>
          <a:p>
            <a:fld id="{A237A4F8-68A9-3C4F-B59E-392D345BF66D}" type="datetimeFigureOut">
              <a:rPr lang="en-US" smtClean="0"/>
              <a:t>6/2/26</a:t>
            </a:fld>
            <a:endParaRPr lang="en-US"/>
          </a:p>
        </p:txBody>
      </p:sp>
      <p:sp>
        <p:nvSpPr>
          <p:cNvPr id="6" name="Footer Placeholder 5">
            <a:extLst>
              <a:ext uri="{FF2B5EF4-FFF2-40B4-BE49-F238E27FC236}">
                <a16:creationId xmlns:a16="http://schemas.microsoft.com/office/drawing/2014/main" id="{4C937C82-01CC-ADF6-EB98-07A94FFEB55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1082DC-4CEB-2267-4C11-262750B854FD}"/>
              </a:ext>
            </a:extLst>
          </p:cNvPr>
          <p:cNvSpPr>
            <a:spLocks noGrp="1"/>
          </p:cNvSpPr>
          <p:nvPr>
            <p:ph type="sldNum" sz="quarter" idx="12"/>
          </p:nvPr>
        </p:nvSpPr>
        <p:spPr/>
        <p:txBody>
          <a:bodyPr/>
          <a:lstStyle/>
          <a:p>
            <a:fld id="{5E762C38-2B70-3845-B01F-20AC68EE20C3}" type="slidenum">
              <a:rPr lang="en-US" smtClean="0"/>
              <a:t>‹#›</a:t>
            </a:fld>
            <a:endParaRPr lang="en-US"/>
          </a:p>
        </p:txBody>
      </p:sp>
    </p:spTree>
    <p:extLst>
      <p:ext uri="{BB962C8B-B14F-4D97-AF65-F5344CB8AC3E}">
        <p14:creationId xmlns:p14="http://schemas.microsoft.com/office/powerpoint/2010/main" val="6591267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C45E4-D6EE-BB73-025E-FF2C3D95EF2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ABEF67B-D572-5CE1-8BFF-FD90CECFF31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F47F9F3-69A5-6B6F-3D48-2A6C96EC81A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01B4F10-B2E2-9A07-2DD3-7317FE69DA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2919DD2-0D1E-3C87-4131-F740460FFED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C1CB85-5C80-BCC9-2A69-56DC1B1EBD1F}"/>
              </a:ext>
            </a:extLst>
          </p:cNvPr>
          <p:cNvSpPr>
            <a:spLocks noGrp="1"/>
          </p:cNvSpPr>
          <p:nvPr>
            <p:ph type="dt" sz="half" idx="10"/>
          </p:nvPr>
        </p:nvSpPr>
        <p:spPr/>
        <p:txBody>
          <a:bodyPr/>
          <a:lstStyle/>
          <a:p>
            <a:fld id="{A237A4F8-68A9-3C4F-B59E-392D345BF66D}" type="datetimeFigureOut">
              <a:rPr lang="en-US" smtClean="0"/>
              <a:t>6/2/26</a:t>
            </a:fld>
            <a:endParaRPr lang="en-US"/>
          </a:p>
        </p:txBody>
      </p:sp>
      <p:sp>
        <p:nvSpPr>
          <p:cNvPr id="8" name="Footer Placeholder 7">
            <a:extLst>
              <a:ext uri="{FF2B5EF4-FFF2-40B4-BE49-F238E27FC236}">
                <a16:creationId xmlns:a16="http://schemas.microsoft.com/office/drawing/2014/main" id="{2570A9EC-418C-3AA1-CB24-3E472C32F00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FEC0183-6E06-23E3-DAED-174F29FEF380}"/>
              </a:ext>
            </a:extLst>
          </p:cNvPr>
          <p:cNvSpPr>
            <a:spLocks noGrp="1"/>
          </p:cNvSpPr>
          <p:nvPr>
            <p:ph type="sldNum" sz="quarter" idx="12"/>
          </p:nvPr>
        </p:nvSpPr>
        <p:spPr/>
        <p:txBody>
          <a:bodyPr/>
          <a:lstStyle/>
          <a:p>
            <a:fld id="{5E762C38-2B70-3845-B01F-20AC68EE20C3}" type="slidenum">
              <a:rPr lang="en-US" smtClean="0"/>
              <a:t>‹#›</a:t>
            </a:fld>
            <a:endParaRPr lang="en-US"/>
          </a:p>
        </p:txBody>
      </p:sp>
    </p:spTree>
    <p:extLst>
      <p:ext uri="{BB962C8B-B14F-4D97-AF65-F5344CB8AC3E}">
        <p14:creationId xmlns:p14="http://schemas.microsoft.com/office/powerpoint/2010/main" val="33345161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0D1F1-D091-D812-A1D2-C6138E8F6E5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AA999E-9177-08F3-A902-BC0F87221D52}"/>
              </a:ext>
            </a:extLst>
          </p:cNvPr>
          <p:cNvSpPr>
            <a:spLocks noGrp="1"/>
          </p:cNvSpPr>
          <p:nvPr>
            <p:ph type="dt" sz="half" idx="10"/>
          </p:nvPr>
        </p:nvSpPr>
        <p:spPr/>
        <p:txBody>
          <a:bodyPr/>
          <a:lstStyle/>
          <a:p>
            <a:fld id="{A237A4F8-68A9-3C4F-B59E-392D345BF66D}" type="datetimeFigureOut">
              <a:rPr lang="en-US" smtClean="0"/>
              <a:t>6/2/26</a:t>
            </a:fld>
            <a:endParaRPr lang="en-US"/>
          </a:p>
        </p:txBody>
      </p:sp>
      <p:sp>
        <p:nvSpPr>
          <p:cNvPr id="4" name="Footer Placeholder 3">
            <a:extLst>
              <a:ext uri="{FF2B5EF4-FFF2-40B4-BE49-F238E27FC236}">
                <a16:creationId xmlns:a16="http://schemas.microsoft.com/office/drawing/2014/main" id="{3A1051F6-76B5-1139-633D-4BAA1EEF172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C223F4E-414F-AE14-0D28-357422AF1E0F}"/>
              </a:ext>
            </a:extLst>
          </p:cNvPr>
          <p:cNvSpPr>
            <a:spLocks noGrp="1"/>
          </p:cNvSpPr>
          <p:nvPr>
            <p:ph type="sldNum" sz="quarter" idx="12"/>
          </p:nvPr>
        </p:nvSpPr>
        <p:spPr/>
        <p:txBody>
          <a:bodyPr/>
          <a:lstStyle/>
          <a:p>
            <a:fld id="{5E762C38-2B70-3845-B01F-20AC68EE20C3}" type="slidenum">
              <a:rPr lang="en-US" smtClean="0"/>
              <a:t>‹#›</a:t>
            </a:fld>
            <a:endParaRPr lang="en-US"/>
          </a:p>
        </p:txBody>
      </p:sp>
    </p:spTree>
    <p:extLst>
      <p:ext uri="{BB962C8B-B14F-4D97-AF65-F5344CB8AC3E}">
        <p14:creationId xmlns:p14="http://schemas.microsoft.com/office/powerpoint/2010/main" val="15445887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54A9FF9-DC85-3FA6-1C5E-32756BA71ED0}"/>
              </a:ext>
            </a:extLst>
          </p:cNvPr>
          <p:cNvSpPr>
            <a:spLocks noGrp="1"/>
          </p:cNvSpPr>
          <p:nvPr>
            <p:ph type="dt" sz="half" idx="10"/>
          </p:nvPr>
        </p:nvSpPr>
        <p:spPr/>
        <p:txBody>
          <a:bodyPr/>
          <a:lstStyle/>
          <a:p>
            <a:fld id="{A237A4F8-68A9-3C4F-B59E-392D345BF66D}" type="datetimeFigureOut">
              <a:rPr lang="en-US" smtClean="0"/>
              <a:t>6/2/26</a:t>
            </a:fld>
            <a:endParaRPr lang="en-US"/>
          </a:p>
        </p:txBody>
      </p:sp>
      <p:sp>
        <p:nvSpPr>
          <p:cNvPr id="3" name="Footer Placeholder 2">
            <a:extLst>
              <a:ext uri="{FF2B5EF4-FFF2-40B4-BE49-F238E27FC236}">
                <a16:creationId xmlns:a16="http://schemas.microsoft.com/office/drawing/2014/main" id="{DEFBA00F-5C7E-DDF8-89EE-23706E84FDA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96984D8-2245-29B4-E67A-899DBCF5E9FD}"/>
              </a:ext>
            </a:extLst>
          </p:cNvPr>
          <p:cNvSpPr>
            <a:spLocks noGrp="1"/>
          </p:cNvSpPr>
          <p:nvPr>
            <p:ph type="sldNum" sz="quarter" idx="12"/>
          </p:nvPr>
        </p:nvSpPr>
        <p:spPr/>
        <p:txBody>
          <a:bodyPr/>
          <a:lstStyle/>
          <a:p>
            <a:fld id="{5E762C38-2B70-3845-B01F-20AC68EE20C3}" type="slidenum">
              <a:rPr lang="en-US" smtClean="0"/>
              <a:t>‹#›</a:t>
            </a:fld>
            <a:endParaRPr lang="en-US"/>
          </a:p>
        </p:txBody>
      </p:sp>
    </p:spTree>
    <p:extLst>
      <p:ext uri="{BB962C8B-B14F-4D97-AF65-F5344CB8AC3E}">
        <p14:creationId xmlns:p14="http://schemas.microsoft.com/office/powerpoint/2010/main" val="40897188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C0572-52D1-E64C-9BF6-4A4E9419264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2EF5FD6-B77B-1E57-A536-E6F00EEC8A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F2E734A-BF26-BA5F-174C-84FD7B12E6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A7C27C-AF53-C953-9BD3-6CADC262EF89}"/>
              </a:ext>
            </a:extLst>
          </p:cNvPr>
          <p:cNvSpPr>
            <a:spLocks noGrp="1"/>
          </p:cNvSpPr>
          <p:nvPr>
            <p:ph type="dt" sz="half" idx="10"/>
          </p:nvPr>
        </p:nvSpPr>
        <p:spPr/>
        <p:txBody>
          <a:bodyPr/>
          <a:lstStyle/>
          <a:p>
            <a:fld id="{A237A4F8-68A9-3C4F-B59E-392D345BF66D}" type="datetimeFigureOut">
              <a:rPr lang="en-US" smtClean="0"/>
              <a:t>6/2/26</a:t>
            </a:fld>
            <a:endParaRPr lang="en-US"/>
          </a:p>
        </p:txBody>
      </p:sp>
      <p:sp>
        <p:nvSpPr>
          <p:cNvPr id="6" name="Footer Placeholder 5">
            <a:extLst>
              <a:ext uri="{FF2B5EF4-FFF2-40B4-BE49-F238E27FC236}">
                <a16:creationId xmlns:a16="http://schemas.microsoft.com/office/drawing/2014/main" id="{03B8A5C4-4365-9067-7A7C-E788030B23D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559A92-4476-39A6-671A-87B01876FB70}"/>
              </a:ext>
            </a:extLst>
          </p:cNvPr>
          <p:cNvSpPr>
            <a:spLocks noGrp="1"/>
          </p:cNvSpPr>
          <p:nvPr>
            <p:ph type="sldNum" sz="quarter" idx="12"/>
          </p:nvPr>
        </p:nvSpPr>
        <p:spPr/>
        <p:txBody>
          <a:bodyPr/>
          <a:lstStyle/>
          <a:p>
            <a:fld id="{5E762C38-2B70-3845-B01F-20AC68EE20C3}" type="slidenum">
              <a:rPr lang="en-US" smtClean="0"/>
              <a:t>‹#›</a:t>
            </a:fld>
            <a:endParaRPr lang="en-US"/>
          </a:p>
        </p:txBody>
      </p:sp>
    </p:spTree>
    <p:extLst>
      <p:ext uri="{BB962C8B-B14F-4D97-AF65-F5344CB8AC3E}">
        <p14:creationId xmlns:p14="http://schemas.microsoft.com/office/powerpoint/2010/main" val="37561229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89EFF-8B07-7AE0-7CC8-09537ABC0F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3CA0E36-4D56-FC63-B5D7-946186A9FC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21D27DA-AA00-330F-0A4C-6C73FDD365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9B6C62-566A-0C20-CFA5-DC82705C7D1A}"/>
              </a:ext>
            </a:extLst>
          </p:cNvPr>
          <p:cNvSpPr>
            <a:spLocks noGrp="1"/>
          </p:cNvSpPr>
          <p:nvPr>
            <p:ph type="dt" sz="half" idx="10"/>
          </p:nvPr>
        </p:nvSpPr>
        <p:spPr/>
        <p:txBody>
          <a:bodyPr/>
          <a:lstStyle/>
          <a:p>
            <a:fld id="{A237A4F8-68A9-3C4F-B59E-392D345BF66D}" type="datetimeFigureOut">
              <a:rPr lang="en-US" smtClean="0"/>
              <a:t>6/2/26</a:t>
            </a:fld>
            <a:endParaRPr lang="en-US"/>
          </a:p>
        </p:txBody>
      </p:sp>
      <p:sp>
        <p:nvSpPr>
          <p:cNvPr id="6" name="Footer Placeholder 5">
            <a:extLst>
              <a:ext uri="{FF2B5EF4-FFF2-40B4-BE49-F238E27FC236}">
                <a16:creationId xmlns:a16="http://schemas.microsoft.com/office/drawing/2014/main" id="{E6524344-1F90-3F73-8366-4ADE0E40AD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906134-EE91-E5FC-7441-1E8A816E3507}"/>
              </a:ext>
            </a:extLst>
          </p:cNvPr>
          <p:cNvSpPr>
            <a:spLocks noGrp="1"/>
          </p:cNvSpPr>
          <p:nvPr>
            <p:ph type="sldNum" sz="quarter" idx="12"/>
          </p:nvPr>
        </p:nvSpPr>
        <p:spPr/>
        <p:txBody>
          <a:bodyPr/>
          <a:lstStyle/>
          <a:p>
            <a:fld id="{5E762C38-2B70-3845-B01F-20AC68EE20C3}" type="slidenum">
              <a:rPr lang="en-US" smtClean="0"/>
              <a:t>‹#›</a:t>
            </a:fld>
            <a:endParaRPr lang="en-US"/>
          </a:p>
        </p:txBody>
      </p:sp>
    </p:spTree>
    <p:extLst>
      <p:ext uri="{BB962C8B-B14F-4D97-AF65-F5344CB8AC3E}">
        <p14:creationId xmlns:p14="http://schemas.microsoft.com/office/powerpoint/2010/main" val="35168027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F7411-0BE2-D2D4-AB47-861BA4CE1F1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3EDAF3-F3FE-A472-9510-0FAFB91F1AF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2DE297-EA30-00D3-A986-02DD77D1EF08}"/>
              </a:ext>
            </a:extLst>
          </p:cNvPr>
          <p:cNvSpPr>
            <a:spLocks noGrp="1"/>
          </p:cNvSpPr>
          <p:nvPr>
            <p:ph type="dt" sz="half" idx="10"/>
          </p:nvPr>
        </p:nvSpPr>
        <p:spPr/>
        <p:txBody>
          <a:bodyPr/>
          <a:lstStyle/>
          <a:p>
            <a:fld id="{A237A4F8-68A9-3C4F-B59E-392D345BF66D}" type="datetimeFigureOut">
              <a:rPr lang="en-US" smtClean="0"/>
              <a:t>6/2/26</a:t>
            </a:fld>
            <a:endParaRPr lang="en-US"/>
          </a:p>
        </p:txBody>
      </p:sp>
      <p:sp>
        <p:nvSpPr>
          <p:cNvPr id="5" name="Footer Placeholder 4">
            <a:extLst>
              <a:ext uri="{FF2B5EF4-FFF2-40B4-BE49-F238E27FC236}">
                <a16:creationId xmlns:a16="http://schemas.microsoft.com/office/drawing/2014/main" id="{9AA92390-CD59-4A52-DD6A-E0E2416BF6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3CE386-6B36-98F7-72D2-BAED6EDCA3B8}"/>
              </a:ext>
            </a:extLst>
          </p:cNvPr>
          <p:cNvSpPr>
            <a:spLocks noGrp="1"/>
          </p:cNvSpPr>
          <p:nvPr>
            <p:ph type="sldNum" sz="quarter" idx="12"/>
          </p:nvPr>
        </p:nvSpPr>
        <p:spPr/>
        <p:txBody>
          <a:bodyPr/>
          <a:lstStyle/>
          <a:p>
            <a:fld id="{5E762C38-2B70-3845-B01F-20AC68EE20C3}" type="slidenum">
              <a:rPr lang="en-US" smtClean="0"/>
              <a:t>‹#›</a:t>
            </a:fld>
            <a:endParaRPr lang="en-US"/>
          </a:p>
        </p:txBody>
      </p:sp>
    </p:spTree>
    <p:extLst>
      <p:ext uri="{BB962C8B-B14F-4D97-AF65-F5344CB8AC3E}">
        <p14:creationId xmlns:p14="http://schemas.microsoft.com/office/powerpoint/2010/main" val="37967963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923D5AF-6071-52E9-58AA-BA0FA34E560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E64F854-E0F8-52E6-15A6-7BF6BE83607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443C29-3A79-D9D5-6EC1-58DA6072E943}"/>
              </a:ext>
            </a:extLst>
          </p:cNvPr>
          <p:cNvSpPr>
            <a:spLocks noGrp="1"/>
          </p:cNvSpPr>
          <p:nvPr>
            <p:ph type="dt" sz="half" idx="10"/>
          </p:nvPr>
        </p:nvSpPr>
        <p:spPr/>
        <p:txBody>
          <a:bodyPr/>
          <a:lstStyle/>
          <a:p>
            <a:fld id="{A237A4F8-68A9-3C4F-B59E-392D345BF66D}" type="datetimeFigureOut">
              <a:rPr lang="en-US" smtClean="0"/>
              <a:t>6/2/26</a:t>
            </a:fld>
            <a:endParaRPr lang="en-US"/>
          </a:p>
        </p:txBody>
      </p:sp>
      <p:sp>
        <p:nvSpPr>
          <p:cNvPr id="5" name="Footer Placeholder 4">
            <a:extLst>
              <a:ext uri="{FF2B5EF4-FFF2-40B4-BE49-F238E27FC236}">
                <a16:creationId xmlns:a16="http://schemas.microsoft.com/office/drawing/2014/main" id="{82CE0BCA-D7A0-D2B5-A0DF-9DE9AC6D53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4588AB-B512-E55D-F374-E04431E17A26}"/>
              </a:ext>
            </a:extLst>
          </p:cNvPr>
          <p:cNvSpPr>
            <a:spLocks noGrp="1"/>
          </p:cNvSpPr>
          <p:nvPr>
            <p:ph type="sldNum" sz="quarter" idx="12"/>
          </p:nvPr>
        </p:nvSpPr>
        <p:spPr/>
        <p:txBody>
          <a:bodyPr/>
          <a:lstStyle/>
          <a:p>
            <a:fld id="{5E762C38-2B70-3845-B01F-20AC68EE20C3}" type="slidenum">
              <a:rPr lang="en-US" smtClean="0"/>
              <a:t>‹#›</a:t>
            </a:fld>
            <a:endParaRPr lang="en-US"/>
          </a:p>
        </p:txBody>
      </p:sp>
    </p:spTree>
    <p:extLst>
      <p:ext uri="{BB962C8B-B14F-4D97-AF65-F5344CB8AC3E}">
        <p14:creationId xmlns:p14="http://schemas.microsoft.com/office/powerpoint/2010/main" val="1224873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08598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5F1E8"/>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AF3A3F-E787-D450-07AF-4E88E2F5F9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7C5177D-89A3-E69C-F7C8-5D55827855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B8F582-49C4-8C30-DAED-F999C06AD91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237A4F8-68A9-3C4F-B59E-392D345BF66D}" type="datetimeFigureOut">
              <a:rPr lang="en-US" smtClean="0"/>
              <a:t>6/2/26</a:t>
            </a:fld>
            <a:endParaRPr lang="en-US"/>
          </a:p>
        </p:txBody>
      </p:sp>
      <p:sp>
        <p:nvSpPr>
          <p:cNvPr id="5" name="Footer Placeholder 4">
            <a:extLst>
              <a:ext uri="{FF2B5EF4-FFF2-40B4-BE49-F238E27FC236}">
                <a16:creationId xmlns:a16="http://schemas.microsoft.com/office/drawing/2014/main" id="{ADC98746-BA09-8B5C-D9D0-38729011BA6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DD36A08-CC4A-AD90-07B4-BEA7B0B31D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E762C38-2B70-3845-B01F-20AC68EE20C3}" type="slidenum">
              <a:rPr lang="en-US" smtClean="0"/>
              <a:t>‹#›</a:t>
            </a:fld>
            <a:endParaRPr lang="en-US"/>
          </a:p>
        </p:txBody>
      </p:sp>
    </p:spTree>
    <p:extLst>
      <p:ext uri="{BB962C8B-B14F-4D97-AF65-F5344CB8AC3E}">
        <p14:creationId xmlns:p14="http://schemas.microsoft.com/office/powerpoint/2010/main" val="47210782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400" rtl="0" eaLnBrk="1" latinLnBrk="0" hangingPunct="1">
        <a:lnSpc>
          <a:spcPct val="90000"/>
        </a:lnSpc>
        <a:spcBef>
          <a:spcPct val="0"/>
        </a:spcBef>
        <a:buNone/>
        <a:defRPr sz="4400" kern="1200">
          <a:solidFill>
            <a:srgbClr val="1A1A1A"/>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2C2C2E"/>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2C2C2E"/>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2C2C2E"/>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2C2C2E"/>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2C2C2E"/>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rgbClr val="2C2C2E"/>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rgbClr val="2C2C2E"/>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rgbClr val="2C2C2E"/>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rgbClr val="2C2C2E"/>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320040" cy="6858000"/>
          </a:xfrm>
          <a:prstGeom prst="rect">
            <a:avLst/>
          </a:prstGeom>
          <a:solidFill>
            <a:srgbClr val="E60012"/>
          </a:solidFill>
          <a:ln w="12700">
            <a:solidFill>
              <a:srgbClr val="E60012"/>
            </a:solidFill>
            <a:prstDash val="solid"/>
          </a:ln>
        </p:spPr>
        <p:txBody>
          <a:bodyPr/>
          <a:lstStyle/>
          <a:p>
            <a:endParaRPr lang="en-US"/>
          </a:p>
        </p:txBody>
      </p:sp>
      <p:sp>
        <p:nvSpPr>
          <p:cNvPr id="3" name="Text 1"/>
          <p:cNvSpPr/>
          <p:nvPr/>
        </p:nvSpPr>
        <p:spPr>
          <a:xfrm>
            <a:off x="914400" y="1280160"/>
            <a:ext cx="10058400" cy="320040"/>
          </a:xfrm>
          <a:prstGeom prst="rect">
            <a:avLst/>
          </a:prstGeom>
          <a:noFill/>
          <a:ln/>
        </p:spPr>
        <p:txBody>
          <a:bodyPr wrap="square" lIns="0" tIns="0" rIns="0" bIns="0" rtlCol="0" anchor="ctr"/>
          <a:lstStyle/>
          <a:p>
            <a:pPr marL="0" indent="0">
              <a:buNone/>
            </a:pPr>
            <a:r>
              <a:rPr lang="en-US" sz="1200" b="1" kern="0" spc="500">
                <a:solidFill>
                  <a:srgbClr val="E60012"/>
                </a:solidFill>
                <a:latin typeface="Arial"/>
                <a:ea typeface="Arial" pitchFamily="34" charset="-122"/>
                <a:cs typeface="Arial"/>
              </a:rPr>
              <a:t>TEAM 1</a:t>
            </a:r>
            <a:endParaRPr lang="en-US" sz="1200">
              <a:latin typeface="Arial"/>
              <a:cs typeface="Arial"/>
            </a:endParaRPr>
          </a:p>
        </p:txBody>
      </p:sp>
      <p:sp>
        <p:nvSpPr>
          <p:cNvPr id="4" name="Text 2"/>
          <p:cNvSpPr/>
          <p:nvPr/>
        </p:nvSpPr>
        <p:spPr>
          <a:xfrm>
            <a:off x="914400" y="1691640"/>
            <a:ext cx="10058400" cy="914400"/>
          </a:xfrm>
          <a:prstGeom prst="rect">
            <a:avLst/>
          </a:prstGeom>
          <a:noFill/>
          <a:ln/>
        </p:spPr>
        <p:txBody>
          <a:bodyPr wrap="square" lIns="0" tIns="0" rIns="0" bIns="0" rtlCol="0" anchor="ctr"/>
          <a:lstStyle/>
          <a:p>
            <a:pPr marL="0" indent="0">
              <a:buNone/>
            </a:pPr>
            <a:r>
              <a:rPr lang="en-US" sz="5600" b="1">
                <a:solidFill>
                  <a:srgbClr val="1A1A1A"/>
                </a:solidFill>
                <a:latin typeface="Georgia" pitchFamily="34" charset="0"/>
                <a:ea typeface="Georgia" pitchFamily="34" charset="-122"/>
                <a:cs typeface="Georgia" pitchFamily="34" charset="-120"/>
              </a:rPr>
              <a:t>Nintendo Switch</a:t>
            </a:r>
            <a:endParaRPr lang="en-US" sz="5600"/>
          </a:p>
        </p:txBody>
      </p:sp>
      <p:sp>
        <p:nvSpPr>
          <p:cNvPr id="5" name="Text 3"/>
          <p:cNvSpPr/>
          <p:nvPr/>
        </p:nvSpPr>
        <p:spPr>
          <a:xfrm>
            <a:off x="914400" y="2606040"/>
            <a:ext cx="10058400" cy="640080"/>
          </a:xfrm>
          <a:prstGeom prst="rect">
            <a:avLst/>
          </a:prstGeom>
          <a:noFill/>
          <a:ln/>
        </p:spPr>
        <p:txBody>
          <a:bodyPr wrap="square" lIns="0" tIns="0" rIns="0" bIns="0" rtlCol="0" anchor="ctr"/>
          <a:lstStyle/>
          <a:p>
            <a:pPr marL="0" indent="0">
              <a:buNone/>
            </a:pPr>
            <a:r>
              <a:rPr lang="en-US" sz="3200" i="1">
                <a:solidFill>
                  <a:srgbClr val="1A1A1A"/>
                </a:solidFill>
                <a:latin typeface="Georgia" pitchFamily="34" charset="0"/>
                <a:ea typeface="Georgia" pitchFamily="34" charset="-122"/>
                <a:cs typeface="Georgia" pitchFamily="34" charset="-120"/>
              </a:rPr>
              <a:t>Supply Chain Redesign for 2035</a:t>
            </a:r>
            <a:endParaRPr lang="en-US" sz="3200"/>
          </a:p>
        </p:txBody>
      </p:sp>
      <p:sp>
        <p:nvSpPr>
          <p:cNvPr id="6" name="Shape 4"/>
          <p:cNvSpPr/>
          <p:nvPr/>
        </p:nvSpPr>
        <p:spPr>
          <a:xfrm>
            <a:off x="914400" y="3520440"/>
            <a:ext cx="2743200" cy="0"/>
          </a:xfrm>
          <a:prstGeom prst="line">
            <a:avLst/>
          </a:prstGeom>
          <a:noFill/>
          <a:ln w="25400">
            <a:solidFill>
              <a:srgbClr val="E60012"/>
            </a:solidFill>
            <a:prstDash val="solid"/>
          </a:ln>
        </p:spPr>
        <p:txBody>
          <a:bodyPr/>
          <a:lstStyle/>
          <a:p>
            <a:endParaRPr lang="en-US"/>
          </a:p>
        </p:txBody>
      </p:sp>
      <p:sp>
        <p:nvSpPr>
          <p:cNvPr id="7" name="Text 5"/>
          <p:cNvSpPr/>
          <p:nvPr/>
        </p:nvSpPr>
        <p:spPr>
          <a:xfrm>
            <a:off x="914400" y="3703320"/>
            <a:ext cx="10058400" cy="640080"/>
          </a:xfrm>
          <a:prstGeom prst="rect">
            <a:avLst/>
          </a:prstGeom>
          <a:noFill/>
          <a:ln/>
        </p:spPr>
        <p:txBody>
          <a:bodyPr wrap="square" lIns="0" tIns="0" rIns="0" bIns="0" rtlCol="0" anchor="ctr"/>
          <a:lstStyle/>
          <a:p>
            <a:pPr marL="0" indent="0">
              <a:buNone/>
            </a:pPr>
            <a:r>
              <a:rPr lang="en-US" sz="1400" i="1">
                <a:solidFill>
                  <a:srgbClr val="5A5A5A"/>
                </a:solidFill>
                <a:latin typeface="Calibri" pitchFamily="34" charset="0"/>
                <a:ea typeface="Calibri" pitchFamily="34" charset="-122"/>
                <a:cs typeface="Calibri" pitchFamily="34" charset="-120"/>
              </a:rPr>
              <a:t>Strategic &amp; supply chain diagnostic — current state, 2035 scenario, redesign, and quantitative justification</a:t>
            </a:r>
            <a:endParaRPr lang="en-US" sz="1400"/>
          </a:p>
        </p:txBody>
      </p:sp>
      <p:sp>
        <p:nvSpPr>
          <p:cNvPr id="8" name="Text 6"/>
          <p:cNvSpPr/>
          <p:nvPr/>
        </p:nvSpPr>
        <p:spPr>
          <a:xfrm>
            <a:off x="914400" y="5029200"/>
            <a:ext cx="3657600" cy="274320"/>
          </a:xfrm>
          <a:prstGeom prst="rect">
            <a:avLst/>
          </a:prstGeom>
          <a:noFill/>
          <a:ln/>
        </p:spPr>
        <p:txBody>
          <a:bodyPr wrap="square" lIns="0" tIns="0" rIns="0" bIns="0" rtlCol="0" anchor="ctr"/>
          <a:lstStyle/>
          <a:p>
            <a:pPr marL="0" indent="0">
              <a:buNone/>
            </a:pPr>
            <a:r>
              <a:rPr lang="en-US" sz="1000" b="1" kern="0" spc="400">
                <a:solidFill>
                  <a:srgbClr val="E60012"/>
                </a:solidFill>
                <a:latin typeface="Arial" pitchFamily="34" charset="0"/>
                <a:ea typeface="Arial" pitchFamily="34" charset="-122"/>
                <a:cs typeface="Arial" pitchFamily="34" charset="-120"/>
              </a:rPr>
              <a:t>PRESENTED BY</a:t>
            </a:r>
            <a:endParaRPr lang="en-US" sz="1000"/>
          </a:p>
        </p:txBody>
      </p:sp>
      <p:sp>
        <p:nvSpPr>
          <p:cNvPr id="9" name="Text 7"/>
          <p:cNvSpPr/>
          <p:nvPr/>
        </p:nvSpPr>
        <p:spPr>
          <a:xfrm>
            <a:off x="914400" y="5349240"/>
            <a:ext cx="10058400" cy="457200"/>
          </a:xfrm>
          <a:prstGeom prst="rect">
            <a:avLst/>
          </a:prstGeom>
          <a:noFill/>
          <a:ln/>
        </p:spPr>
        <p:txBody>
          <a:bodyPr wrap="square" lIns="0" tIns="0" rIns="0" bIns="0" rtlCol="0" anchor="ctr"/>
          <a:lstStyle/>
          <a:p>
            <a:pPr marL="0" indent="0">
              <a:buNone/>
            </a:pPr>
            <a:r>
              <a:rPr lang="en-US" sz="1800">
                <a:solidFill>
                  <a:srgbClr val="1A1A1A"/>
                </a:solidFill>
                <a:latin typeface="Calibri" pitchFamily="34" charset="0"/>
                <a:ea typeface="Calibri" pitchFamily="34" charset="-122"/>
                <a:cs typeface="Calibri" pitchFamily="34" charset="-120"/>
              </a:rPr>
              <a:t>Gabe  ·  Samara  ·  Sophie  ·  Valeria  ·  Dan  ·  Bennett</a:t>
            </a:r>
            <a:endParaRPr lang="en-US" sz="1800"/>
          </a:p>
        </p:txBody>
      </p:sp>
      <p:sp>
        <p:nvSpPr>
          <p:cNvPr id="10" name="Text 8"/>
          <p:cNvSpPr/>
          <p:nvPr/>
        </p:nvSpPr>
        <p:spPr>
          <a:xfrm>
            <a:off x="914400" y="6263640"/>
            <a:ext cx="10058400" cy="274320"/>
          </a:xfrm>
          <a:prstGeom prst="rect">
            <a:avLst/>
          </a:prstGeom>
          <a:noFill/>
          <a:ln/>
        </p:spPr>
        <p:txBody>
          <a:bodyPr wrap="square" lIns="0" tIns="0" rIns="0" bIns="0" rtlCol="0" anchor="ctr"/>
          <a:lstStyle/>
          <a:p>
            <a:pPr marL="0" indent="0">
              <a:buNone/>
            </a:pPr>
            <a:r>
              <a:rPr lang="en-US" sz="1100" i="1">
                <a:solidFill>
                  <a:srgbClr val="5A5A5A"/>
                </a:solidFill>
                <a:latin typeface="Calibri" pitchFamily="34" charset="0"/>
                <a:ea typeface="Calibri" pitchFamily="34" charset="-122"/>
                <a:cs typeface="Calibri" pitchFamily="34" charset="-120"/>
              </a:rPr>
              <a:t>May 2026</a:t>
            </a:r>
            <a:endParaRPr lang="en-US" sz="1100"/>
          </a:p>
        </p:txBody>
      </p:sp>
      <p:pic>
        <p:nvPicPr>
          <p:cNvPr id="1026" name="Picture 2">
            <a:extLst>
              <a:ext uri="{FF2B5EF4-FFF2-40B4-BE49-F238E27FC236}">
                <a16:creationId xmlns:a16="http://schemas.microsoft.com/office/drawing/2014/main" id="{65EA4482-0D0B-9237-D311-A897D111E9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42272" y="475512"/>
            <a:ext cx="2724888" cy="27248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46304" cy="6858000"/>
          </a:xfrm>
          <a:prstGeom prst="rect">
            <a:avLst/>
          </a:prstGeom>
          <a:solidFill>
            <a:srgbClr val="CC0000"/>
          </a:solidFill>
          <a:ln w="12700">
            <a:solidFill>
              <a:srgbClr val="CC0000"/>
            </a:solidFill>
            <a:prstDash val="solid"/>
          </a:ln>
        </p:spPr>
        <p:txBody>
          <a:bodyPr/>
          <a:lstStyle/>
          <a:p>
            <a:endParaRPr lang="en-US" sz="2400"/>
          </a:p>
        </p:txBody>
      </p:sp>
      <p:sp>
        <p:nvSpPr>
          <p:cNvPr id="3" name="Text 1"/>
          <p:cNvSpPr/>
          <p:nvPr/>
        </p:nvSpPr>
        <p:spPr>
          <a:xfrm>
            <a:off x="426720" y="268224"/>
            <a:ext cx="11338560" cy="268224"/>
          </a:xfrm>
          <a:prstGeom prst="rect">
            <a:avLst/>
          </a:prstGeom>
          <a:noFill/>
          <a:ln/>
        </p:spPr>
        <p:txBody>
          <a:bodyPr wrap="square" lIns="0" tIns="0" rIns="0" bIns="0" rtlCol="0" anchor="ctr"/>
          <a:lstStyle/>
          <a:p>
            <a:r>
              <a:rPr lang="en-US" sz="1200" b="1" kern="0" spc="400" dirty="0">
                <a:solidFill>
                  <a:srgbClr val="CC0000"/>
                </a:solidFill>
                <a:latin typeface="Calibri" pitchFamily="34" charset="0"/>
                <a:ea typeface="Calibri" pitchFamily="34" charset="-122"/>
                <a:cs typeface="Calibri" pitchFamily="34" charset="-120"/>
              </a:rPr>
              <a:t>THE PROBLEM  ·  OUR RECOMMENDATION</a:t>
            </a:r>
            <a:endParaRPr lang="en-US" sz="1200" dirty="0"/>
          </a:p>
        </p:txBody>
      </p:sp>
      <p:sp>
        <p:nvSpPr>
          <p:cNvPr id="4" name="Text 2"/>
          <p:cNvSpPr/>
          <p:nvPr/>
        </p:nvSpPr>
        <p:spPr>
          <a:xfrm>
            <a:off x="426720" y="633984"/>
            <a:ext cx="8244314" cy="1158240"/>
          </a:xfrm>
          <a:prstGeom prst="rect">
            <a:avLst/>
          </a:prstGeom>
          <a:noFill/>
          <a:ln/>
        </p:spPr>
        <p:txBody>
          <a:bodyPr wrap="square" lIns="0" tIns="0" rIns="0" bIns="0" rtlCol="0" anchor="ctr"/>
          <a:lstStyle/>
          <a:p>
            <a:r>
              <a:rPr lang="en-US" sz="2800" b="1" dirty="0">
                <a:solidFill>
                  <a:srgbClr val="1A1A1A"/>
                </a:solidFill>
                <a:latin typeface="Georgia" pitchFamily="34" charset="0"/>
                <a:ea typeface="Georgia" pitchFamily="34" charset="-122"/>
                <a:cs typeface="Georgia" pitchFamily="34" charset="-120"/>
              </a:rPr>
              <a:t>Nintendo's $7.8B business runs through one chip, one foundry, one region.</a:t>
            </a:r>
            <a:endParaRPr lang="en-US" sz="2800" dirty="0"/>
          </a:p>
        </p:txBody>
      </p:sp>
      <p:sp>
        <p:nvSpPr>
          <p:cNvPr id="5" name="Text 3"/>
          <p:cNvSpPr/>
          <p:nvPr/>
        </p:nvSpPr>
        <p:spPr>
          <a:xfrm>
            <a:off x="426720" y="1853184"/>
            <a:ext cx="6949440" cy="463296"/>
          </a:xfrm>
          <a:prstGeom prst="rect">
            <a:avLst/>
          </a:prstGeom>
          <a:noFill/>
          <a:ln/>
        </p:spPr>
        <p:txBody>
          <a:bodyPr wrap="square" lIns="0" tIns="0" rIns="0" bIns="0" rtlCol="0" anchor="ctr"/>
          <a:lstStyle/>
          <a:p>
            <a:r>
              <a:rPr lang="en-US" sz="1600" i="1" dirty="0">
                <a:solidFill>
                  <a:srgbClr val="666666"/>
                </a:solidFill>
                <a:latin typeface="Georgia" pitchFamily="34" charset="0"/>
                <a:ea typeface="Georgia" pitchFamily="34" charset="-122"/>
                <a:cs typeface="Georgia" pitchFamily="34" charset="-120"/>
              </a:rPr>
              <a:t>By 2035, that concentration becomes a liability. Three moves change it.</a:t>
            </a:r>
            <a:endParaRPr lang="en-US" sz="1600" dirty="0"/>
          </a:p>
        </p:txBody>
      </p:sp>
      <p:sp>
        <p:nvSpPr>
          <p:cNvPr id="6" name="Shape 4"/>
          <p:cNvSpPr/>
          <p:nvPr/>
        </p:nvSpPr>
        <p:spPr>
          <a:xfrm>
            <a:off x="426720" y="2499360"/>
            <a:ext cx="11338560" cy="0"/>
          </a:xfrm>
          <a:prstGeom prst="line">
            <a:avLst/>
          </a:prstGeom>
          <a:noFill/>
          <a:ln w="9525">
            <a:solidFill>
              <a:srgbClr val="CCBFB0"/>
            </a:solidFill>
            <a:prstDash val="solid"/>
          </a:ln>
        </p:spPr>
        <p:txBody>
          <a:bodyPr/>
          <a:lstStyle/>
          <a:p>
            <a:endParaRPr lang="en-US" sz="2400"/>
          </a:p>
        </p:txBody>
      </p:sp>
      <p:sp>
        <p:nvSpPr>
          <p:cNvPr id="7" name="Text 5"/>
          <p:cNvSpPr/>
          <p:nvPr/>
        </p:nvSpPr>
        <p:spPr>
          <a:xfrm>
            <a:off x="426720" y="2657856"/>
            <a:ext cx="1828800" cy="877824"/>
          </a:xfrm>
          <a:prstGeom prst="rect">
            <a:avLst/>
          </a:prstGeom>
          <a:noFill/>
          <a:ln/>
        </p:spPr>
        <p:txBody>
          <a:bodyPr wrap="square" lIns="0" tIns="0" rIns="0" bIns="0" rtlCol="0" anchor="ctr"/>
          <a:lstStyle/>
          <a:p>
            <a:r>
              <a:rPr lang="en-US" sz="6400" b="1" dirty="0">
                <a:solidFill>
                  <a:srgbClr val="CC0000"/>
                </a:solidFill>
                <a:latin typeface="Georgia" pitchFamily="34" charset="0"/>
                <a:ea typeface="Georgia" pitchFamily="34" charset="-122"/>
                <a:cs typeface="Georgia" pitchFamily="34" charset="-120"/>
              </a:rPr>
              <a:t>01</a:t>
            </a:r>
            <a:endParaRPr lang="en-US" sz="6400" dirty="0"/>
          </a:p>
        </p:txBody>
      </p:sp>
      <p:sp>
        <p:nvSpPr>
          <p:cNvPr id="8" name="Text 6"/>
          <p:cNvSpPr/>
          <p:nvPr/>
        </p:nvSpPr>
        <p:spPr>
          <a:xfrm>
            <a:off x="426720" y="3584448"/>
            <a:ext cx="3657600" cy="633984"/>
          </a:xfrm>
          <a:prstGeom prst="rect">
            <a:avLst/>
          </a:prstGeom>
          <a:noFill/>
          <a:ln/>
        </p:spPr>
        <p:txBody>
          <a:bodyPr wrap="square" lIns="0" tIns="0" rIns="0" bIns="0" rtlCol="0" anchor="ctr"/>
          <a:lstStyle/>
          <a:p>
            <a:r>
              <a:rPr lang="en-US" sz="1733" b="1" dirty="0">
                <a:solidFill>
                  <a:srgbClr val="1A1A1A"/>
                </a:solidFill>
                <a:latin typeface="Georgia" pitchFamily="34" charset="0"/>
                <a:ea typeface="Georgia" pitchFamily="34" charset="-122"/>
                <a:cs typeface="Georgia" pitchFamily="34" charset="-120"/>
              </a:rPr>
              <a:t>Dual-source the chip.</a:t>
            </a:r>
            <a:endParaRPr lang="en-US" sz="1733" dirty="0"/>
          </a:p>
        </p:txBody>
      </p:sp>
      <p:sp>
        <p:nvSpPr>
          <p:cNvPr id="9" name="Text 7"/>
          <p:cNvSpPr/>
          <p:nvPr/>
        </p:nvSpPr>
        <p:spPr>
          <a:xfrm>
            <a:off x="426720" y="4267200"/>
            <a:ext cx="3657600" cy="999744"/>
          </a:xfrm>
          <a:prstGeom prst="rect">
            <a:avLst/>
          </a:prstGeom>
          <a:noFill/>
          <a:ln/>
        </p:spPr>
        <p:txBody>
          <a:bodyPr wrap="square" lIns="0" tIns="0" rIns="0" bIns="0" rtlCol="0" anchor="ctr"/>
          <a:lstStyle/>
          <a:p>
            <a:r>
              <a:rPr lang="en-US" sz="1400" dirty="0">
                <a:solidFill>
                  <a:srgbClr val="444444"/>
                </a:solidFill>
                <a:latin typeface="Calibri" pitchFamily="34" charset="0"/>
                <a:ea typeface="Calibri" pitchFamily="34" charset="-122"/>
                <a:cs typeface="Calibri" pitchFamily="34" charset="-120"/>
              </a:rPr>
              <a:t>Qualify Samsung Foundry alongside TSMC at 65/35. Cuts recovery time 12 mo → ~3 mo.</a:t>
            </a:r>
            <a:endParaRPr lang="en-US" sz="1400" dirty="0"/>
          </a:p>
        </p:txBody>
      </p:sp>
      <p:sp>
        <p:nvSpPr>
          <p:cNvPr id="10" name="Text 8"/>
          <p:cNvSpPr/>
          <p:nvPr/>
        </p:nvSpPr>
        <p:spPr>
          <a:xfrm>
            <a:off x="426720" y="5364480"/>
            <a:ext cx="3657600" cy="390144"/>
          </a:xfrm>
          <a:prstGeom prst="rect">
            <a:avLst/>
          </a:prstGeom>
          <a:noFill/>
          <a:ln/>
        </p:spPr>
        <p:txBody>
          <a:bodyPr wrap="square" lIns="0" tIns="0" rIns="0" bIns="0" rtlCol="0" anchor="ctr"/>
          <a:lstStyle/>
          <a:p>
            <a:r>
              <a:rPr lang="en-US" sz="1667" b="1" dirty="0">
                <a:solidFill>
                  <a:srgbClr val="CC0000"/>
                </a:solidFill>
                <a:latin typeface="Georgia" pitchFamily="34" charset="0"/>
                <a:ea typeface="Georgia" pitchFamily="34" charset="-122"/>
                <a:cs typeface="Georgia" pitchFamily="34" charset="-120"/>
              </a:rPr>
              <a:t>$2.7B de-risked</a:t>
            </a:r>
            <a:endParaRPr lang="en-US" sz="1667" dirty="0"/>
          </a:p>
        </p:txBody>
      </p:sp>
      <p:sp>
        <p:nvSpPr>
          <p:cNvPr id="11" name="Text 9"/>
          <p:cNvSpPr/>
          <p:nvPr/>
        </p:nvSpPr>
        <p:spPr>
          <a:xfrm>
            <a:off x="4328160" y="2657856"/>
            <a:ext cx="1828800" cy="877824"/>
          </a:xfrm>
          <a:prstGeom prst="rect">
            <a:avLst/>
          </a:prstGeom>
          <a:noFill/>
          <a:ln/>
        </p:spPr>
        <p:txBody>
          <a:bodyPr wrap="square" lIns="0" tIns="0" rIns="0" bIns="0" rtlCol="0" anchor="ctr"/>
          <a:lstStyle/>
          <a:p>
            <a:r>
              <a:rPr lang="en-US" sz="6400" b="1" dirty="0">
                <a:solidFill>
                  <a:srgbClr val="CC0000"/>
                </a:solidFill>
                <a:latin typeface="Georgia" pitchFamily="34" charset="0"/>
                <a:ea typeface="Georgia" pitchFamily="34" charset="-122"/>
                <a:cs typeface="Georgia" pitchFamily="34" charset="-120"/>
              </a:rPr>
              <a:t>02</a:t>
            </a:r>
            <a:endParaRPr lang="en-US" sz="6400" dirty="0"/>
          </a:p>
        </p:txBody>
      </p:sp>
      <p:sp>
        <p:nvSpPr>
          <p:cNvPr id="12" name="Text 10"/>
          <p:cNvSpPr/>
          <p:nvPr/>
        </p:nvSpPr>
        <p:spPr>
          <a:xfrm>
            <a:off x="4328160" y="3584448"/>
            <a:ext cx="3657600" cy="633984"/>
          </a:xfrm>
          <a:prstGeom prst="rect">
            <a:avLst/>
          </a:prstGeom>
          <a:noFill/>
          <a:ln/>
        </p:spPr>
        <p:txBody>
          <a:bodyPr wrap="square" lIns="0" tIns="0" rIns="0" bIns="0" rtlCol="0" anchor="ctr"/>
          <a:lstStyle/>
          <a:p>
            <a:r>
              <a:rPr lang="en-US" sz="1733" b="1" dirty="0">
                <a:solidFill>
                  <a:srgbClr val="1A1A1A"/>
                </a:solidFill>
                <a:latin typeface="Georgia" pitchFamily="34" charset="0"/>
                <a:ea typeface="Georgia" pitchFamily="34" charset="-122"/>
                <a:cs typeface="Georgia" pitchFamily="34" charset="-120"/>
              </a:rPr>
              <a:t>Three-region assembly.</a:t>
            </a:r>
            <a:endParaRPr lang="en-US" sz="1733" dirty="0"/>
          </a:p>
        </p:txBody>
      </p:sp>
      <p:sp>
        <p:nvSpPr>
          <p:cNvPr id="13" name="Text 11"/>
          <p:cNvSpPr/>
          <p:nvPr/>
        </p:nvSpPr>
        <p:spPr>
          <a:xfrm>
            <a:off x="4328160" y="4267200"/>
            <a:ext cx="3657600" cy="999744"/>
          </a:xfrm>
          <a:prstGeom prst="rect">
            <a:avLst/>
          </a:prstGeom>
          <a:noFill/>
          <a:ln/>
        </p:spPr>
        <p:txBody>
          <a:bodyPr wrap="square" lIns="0" tIns="0" rIns="0" bIns="0" rtlCol="0" anchor="ctr"/>
          <a:lstStyle/>
          <a:p>
            <a:r>
              <a:rPr lang="en-US" sz="1400" dirty="0">
                <a:solidFill>
                  <a:srgbClr val="444444"/>
                </a:solidFill>
                <a:latin typeface="Calibri" pitchFamily="34" charset="0"/>
                <a:ea typeface="Calibri" pitchFamily="34" charset="-122"/>
                <a:cs typeface="Calibri" pitchFamily="34" charset="-120"/>
              </a:rPr>
              <a:t>Vietnam + Mexico (USMCA) + India (PLI incentives). Insulates from bilateral trade shocks.</a:t>
            </a:r>
            <a:endParaRPr lang="en-US" sz="1400" dirty="0"/>
          </a:p>
        </p:txBody>
      </p:sp>
      <p:sp>
        <p:nvSpPr>
          <p:cNvPr id="14" name="Text 12"/>
          <p:cNvSpPr/>
          <p:nvPr/>
        </p:nvSpPr>
        <p:spPr>
          <a:xfrm>
            <a:off x="4328160" y="5364480"/>
            <a:ext cx="3657600" cy="390144"/>
          </a:xfrm>
          <a:prstGeom prst="rect">
            <a:avLst/>
          </a:prstGeom>
          <a:noFill/>
          <a:ln/>
        </p:spPr>
        <p:txBody>
          <a:bodyPr wrap="square" lIns="0" tIns="0" rIns="0" bIns="0" rtlCol="0" anchor="ctr"/>
          <a:lstStyle/>
          <a:p>
            <a:r>
              <a:rPr lang="en-US" sz="1667" b="1" dirty="0">
                <a:solidFill>
                  <a:srgbClr val="CC0000"/>
                </a:solidFill>
                <a:latin typeface="Georgia" pitchFamily="34" charset="0"/>
                <a:ea typeface="Georgia" pitchFamily="34" charset="-122"/>
                <a:cs typeface="Georgia" pitchFamily="34" charset="-120"/>
              </a:rPr>
              <a:t>$320M / yr saved</a:t>
            </a:r>
            <a:endParaRPr lang="en-US" sz="1667" dirty="0"/>
          </a:p>
        </p:txBody>
      </p:sp>
      <p:sp>
        <p:nvSpPr>
          <p:cNvPr id="15" name="Text 13"/>
          <p:cNvSpPr/>
          <p:nvPr/>
        </p:nvSpPr>
        <p:spPr>
          <a:xfrm>
            <a:off x="8229600" y="2657856"/>
            <a:ext cx="1828800" cy="877824"/>
          </a:xfrm>
          <a:prstGeom prst="rect">
            <a:avLst/>
          </a:prstGeom>
          <a:noFill/>
          <a:ln/>
        </p:spPr>
        <p:txBody>
          <a:bodyPr wrap="square" lIns="0" tIns="0" rIns="0" bIns="0" rtlCol="0" anchor="ctr"/>
          <a:lstStyle/>
          <a:p>
            <a:r>
              <a:rPr lang="en-US" sz="6400" b="1" dirty="0">
                <a:solidFill>
                  <a:srgbClr val="CC0000"/>
                </a:solidFill>
                <a:latin typeface="Georgia" pitchFamily="34" charset="0"/>
                <a:ea typeface="Georgia" pitchFamily="34" charset="-122"/>
                <a:cs typeface="Georgia" pitchFamily="34" charset="-120"/>
              </a:rPr>
              <a:t>03</a:t>
            </a:r>
            <a:endParaRPr lang="en-US" sz="6400" dirty="0"/>
          </a:p>
        </p:txBody>
      </p:sp>
      <p:sp>
        <p:nvSpPr>
          <p:cNvPr id="16" name="Text 14"/>
          <p:cNvSpPr/>
          <p:nvPr/>
        </p:nvSpPr>
        <p:spPr>
          <a:xfrm>
            <a:off x="8229600" y="3584448"/>
            <a:ext cx="3657600" cy="633984"/>
          </a:xfrm>
          <a:prstGeom prst="rect">
            <a:avLst/>
          </a:prstGeom>
          <a:noFill/>
          <a:ln/>
        </p:spPr>
        <p:txBody>
          <a:bodyPr wrap="square" lIns="0" tIns="0" rIns="0" bIns="0" rtlCol="0" anchor="ctr"/>
          <a:lstStyle/>
          <a:p>
            <a:r>
              <a:rPr lang="en-US" sz="1733" b="1" dirty="0">
                <a:solidFill>
                  <a:srgbClr val="1A1A1A"/>
                </a:solidFill>
                <a:latin typeface="Georgia" pitchFamily="34" charset="0"/>
                <a:ea typeface="Georgia" pitchFamily="34" charset="-122"/>
                <a:cs typeface="Georgia" pitchFamily="34" charset="-120"/>
              </a:rPr>
              <a:t>Resilience, equity, sustainability.</a:t>
            </a:r>
            <a:endParaRPr lang="en-US" sz="1733" dirty="0"/>
          </a:p>
        </p:txBody>
      </p:sp>
      <p:sp>
        <p:nvSpPr>
          <p:cNvPr id="17" name="Text 15"/>
          <p:cNvSpPr/>
          <p:nvPr/>
        </p:nvSpPr>
        <p:spPr>
          <a:xfrm>
            <a:off x="8229600" y="4267200"/>
            <a:ext cx="3657600" cy="999744"/>
          </a:xfrm>
          <a:prstGeom prst="rect">
            <a:avLst/>
          </a:prstGeom>
          <a:noFill/>
          <a:ln/>
        </p:spPr>
        <p:txBody>
          <a:bodyPr wrap="square" lIns="0" tIns="0" rIns="0" bIns="0" rtlCol="0" anchor="ctr"/>
          <a:lstStyle/>
          <a:p>
            <a:r>
              <a:rPr lang="en-US" sz="1400" dirty="0">
                <a:solidFill>
                  <a:srgbClr val="444444"/>
                </a:solidFill>
                <a:latin typeface="Calibri" pitchFamily="34" charset="0"/>
                <a:ea typeface="Calibri" pitchFamily="34" charset="-122"/>
                <a:cs typeface="Calibri" pitchFamily="34" charset="-120"/>
              </a:rPr>
              <a:t>90-day buffer closes JIT failure. SBTi mandates address 99.3% Scope 3. DEI partner standards.</a:t>
            </a:r>
            <a:endParaRPr lang="en-US" sz="1400" dirty="0"/>
          </a:p>
        </p:txBody>
      </p:sp>
      <p:sp>
        <p:nvSpPr>
          <p:cNvPr id="18" name="Text 16"/>
          <p:cNvSpPr/>
          <p:nvPr/>
        </p:nvSpPr>
        <p:spPr>
          <a:xfrm>
            <a:off x="8229600" y="5364480"/>
            <a:ext cx="3657600" cy="390144"/>
          </a:xfrm>
          <a:prstGeom prst="rect">
            <a:avLst/>
          </a:prstGeom>
          <a:noFill/>
          <a:ln/>
        </p:spPr>
        <p:txBody>
          <a:bodyPr wrap="square" lIns="0" tIns="0" rIns="0" bIns="0" rtlCol="0" anchor="ctr"/>
          <a:lstStyle/>
          <a:p>
            <a:r>
              <a:rPr lang="en-US" sz="1667" b="1" dirty="0">
                <a:solidFill>
                  <a:srgbClr val="CC0000"/>
                </a:solidFill>
                <a:latin typeface="Georgia" pitchFamily="34" charset="0"/>
                <a:ea typeface="Georgia" pitchFamily="34" charset="-122"/>
                <a:cs typeface="Georgia" pitchFamily="34" charset="-120"/>
              </a:rPr>
              <a:t>$4.4B protected</a:t>
            </a:r>
            <a:endParaRPr lang="en-US" sz="1667"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548640" y="274320"/>
            <a:ext cx="7315200" cy="274320"/>
          </a:xfrm>
          <a:prstGeom prst="rect">
            <a:avLst/>
          </a:prstGeom>
          <a:noFill/>
          <a:ln/>
        </p:spPr>
        <p:txBody>
          <a:bodyPr wrap="square" lIns="0" tIns="0" rIns="0" bIns="0" rtlCol="0" anchor="ctr"/>
          <a:lstStyle/>
          <a:p>
            <a:pPr marL="0" indent="0">
              <a:buNone/>
            </a:pPr>
            <a:r>
              <a:rPr lang="en-US" sz="1100" b="1" kern="0" spc="400">
                <a:solidFill>
                  <a:srgbClr val="E60012"/>
                </a:solidFill>
                <a:latin typeface="Arial"/>
                <a:ea typeface="Arial" pitchFamily="34" charset="-122"/>
                <a:cs typeface="Arial"/>
              </a:rPr>
              <a:t>COMPANY &amp; INDUSTRY</a:t>
            </a:r>
            <a:endParaRPr lang="en-US" sz="1100">
              <a:latin typeface="Arial"/>
              <a:ea typeface="Open Sans"/>
              <a:cs typeface="Open Sans"/>
            </a:endParaRPr>
          </a:p>
        </p:txBody>
      </p:sp>
      <p:sp>
        <p:nvSpPr>
          <p:cNvPr id="4" name="Text 2"/>
          <p:cNvSpPr/>
          <p:nvPr/>
        </p:nvSpPr>
        <p:spPr>
          <a:xfrm>
            <a:off x="548640" y="594360"/>
            <a:ext cx="11064240" cy="822960"/>
          </a:xfrm>
          <a:prstGeom prst="rect">
            <a:avLst/>
          </a:prstGeom>
          <a:noFill/>
          <a:ln/>
        </p:spPr>
        <p:txBody>
          <a:bodyPr wrap="square" lIns="0" tIns="0" rIns="0" bIns="0" rtlCol="0" anchor="ctr"/>
          <a:lstStyle/>
          <a:p>
            <a:pPr marL="0" indent="0">
              <a:buNone/>
            </a:pPr>
            <a:r>
              <a:rPr lang="en-US" sz="2600" b="1">
                <a:solidFill>
                  <a:srgbClr val="1A1A1A"/>
                </a:solidFill>
                <a:latin typeface="Georgia" pitchFamily="34" charset="0"/>
                <a:ea typeface="Georgia" pitchFamily="34" charset="-122"/>
                <a:cs typeface="Georgia" pitchFamily="34" charset="-120"/>
              </a:rPr>
              <a:t>Nintendo: a single-segment giant in a three-player market</a:t>
            </a:r>
            <a:endParaRPr lang="en-US" sz="2600"/>
          </a:p>
        </p:txBody>
      </p:sp>
      <p:sp>
        <p:nvSpPr>
          <p:cNvPr id="5" name="Text 3"/>
          <p:cNvSpPr/>
          <p:nvPr/>
        </p:nvSpPr>
        <p:spPr>
          <a:xfrm>
            <a:off x="548640" y="1165860"/>
            <a:ext cx="11064240" cy="320040"/>
          </a:xfrm>
          <a:prstGeom prst="rect">
            <a:avLst/>
          </a:prstGeom>
          <a:noFill/>
          <a:ln/>
        </p:spPr>
        <p:txBody>
          <a:bodyPr wrap="square" lIns="0" tIns="0" rIns="0" bIns="0" rtlCol="0" anchor="ctr"/>
          <a:lstStyle/>
          <a:p>
            <a:pPr marL="0" indent="0">
              <a:buNone/>
            </a:pPr>
            <a:r>
              <a:rPr lang="en-US" sz="1200" i="1">
                <a:solidFill>
                  <a:srgbClr val="5A5A5A"/>
                </a:solidFill>
                <a:latin typeface="Calibri" pitchFamily="34" charset="0"/>
                <a:ea typeface="Calibri" pitchFamily="34" charset="-122"/>
                <a:cs typeface="Calibri" pitchFamily="34" charset="-120"/>
              </a:rPr>
              <a:t>Kyoto-based, single business segment. The Switch is the 3rd best-selling console in history.</a:t>
            </a:r>
            <a:endParaRPr lang="en-US" sz="1200"/>
          </a:p>
        </p:txBody>
      </p:sp>
      <p:sp>
        <p:nvSpPr>
          <p:cNvPr id="6" name="Shape 4"/>
          <p:cNvSpPr/>
          <p:nvPr/>
        </p:nvSpPr>
        <p:spPr>
          <a:xfrm>
            <a:off x="548640" y="2057400"/>
            <a:ext cx="3703320" cy="1828800"/>
          </a:xfrm>
          <a:prstGeom prst="rect">
            <a:avLst/>
          </a:prstGeom>
          <a:solidFill>
            <a:srgbClr val="FFFFFF"/>
          </a:solidFill>
          <a:ln w="12700">
            <a:solidFill>
              <a:srgbClr val="D9D9D9"/>
            </a:solidFill>
            <a:prstDash val="solid"/>
          </a:ln>
        </p:spPr>
        <p:txBody>
          <a:bodyPr/>
          <a:lstStyle/>
          <a:p>
            <a:endParaRPr lang="en-US"/>
          </a:p>
        </p:txBody>
      </p:sp>
      <p:sp>
        <p:nvSpPr>
          <p:cNvPr id="7" name="Shape 5"/>
          <p:cNvSpPr/>
          <p:nvPr/>
        </p:nvSpPr>
        <p:spPr>
          <a:xfrm>
            <a:off x="548640" y="2057400"/>
            <a:ext cx="73152" cy="1828800"/>
          </a:xfrm>
          <a:prstGeom prst="rect">
            <a:avLst/>
          </a:prstGeom>
          <a:solidFill>
            <a:srgbClr val="E60012"/>
          </a:solidFill>
          <a:ln w="12700">
            <a:solidFill>
              <a:srgbClr val="E60012"/>
            </a:solidFill>
            <a:prstDash val="solid"/>
          </a:ln>
        </p:spPr>
        <p:txBody>
          <a:bodyPr/>
          <a:lstStyle/>
          <a:p>
            <a:endParaRPr lang="en-US"/>
          </a:p>
        </p:txBody>
      </p:sp>
      <p:sp>
        <p:nvSpPr>
          <p:cNvPr id="8" name="Text 6"/>
          <p:cNvSpPr/>
          <p:nvPr/>
        </p:nvSpPr>
        <p:spPr>
          <a:xfrm>
            <a:off x="777240" y="2286000"/>
            <a:ext cx="3337560" cy="731520"/>
          </a:xfrm>
          <a:prstGeom prst="rect">
            <a:avLst/>
          </a:prstGeom>
          <a:noFill/>
          <a:ln/>
        </p:spPr>
        <p:txBody>
          <a:bodyPr wrap="square" lIns="0" tIns="0" rIns="0" bIns="0" rtlCol="0" anchor="ctr"/>
          <a:lstStyle/>
          <a:p>
            <a:pPr marL="0" indent="0">
              <a:buNone/>
            </a:pPr>
            <a:r>
              <a:rPr lang="en-US" sz="3800" b="1">
                <a:solidFill>
                  <a:srgbClr val="E60012"/>
                </a:solidFill>
                <a:latin typeface="Georgia" pitchFamily="34" charset="0"/>
                <a:ea typeface="Georgia" pitchFamily="34" charset="-122"/>
                <a:cs typeface="Georgia" pitchFamily="34" charset="-120"/>
              </a:rPr>
              <a:t>$7.8B</a:t>
            </a:r>
            <a:endParaRPr lang="en-US" sz="3800"/>
          </a:p>
        </p:txBody>
      </p:sp>
      <p:sp>
        <p:nvSpPr>
          <p:cNvPr id="9" name="Text 7"/>
          <p:cNvSpPr/>
          <p:nvPr/>
        </p:nvSpPr>
        <p:spPr>
          <a:xfrm>
            <a:off x="777240" y="3017520"/>
            <a:ext cx="3337560" cy="320040"/>
          </a:xfrm>
          <a:prstGeom prst="rect">
            <a:avLst/>
          </a:prstGeom>
          <a:noFill/>
          <a:ln/>
        </p:spPr>
        <p:txBody>
          <a:bodyPr wrap="square" lIns="0" tIns="0" rIns="0" bIns="0" rtlCol="0" anchor="ctr"/>
          <a:lstStyle/>
          <a:p>
            <a:pPr marL="0" indent="0">
              <a:buNone/>
            </a:pPr>
            <a:r>
              <a:rPr lang="en-US" sz="1200" b="1">
                <a:solidFill>
                  <a:srgbClr val="1A1A1A"/>
                </a:solidFill>
                <a:latin typeface="Calibri" pitchFamily="34" charset="0"/>
                <a:ea typeface="Calibri" pitchFamily="34" charset="-122"/>
                <a:cs typeface="Calibri" pitchFamily="34" charset="-120"/>
              </a:rPr>
              <a:t>FY2025 net sales</a:t>
            </a:r>
            <a:endParaRPr lang="en-US" sz="1200"/>
          </a:p>
        </p:txBody>
      </p:sp>
      <p:sp>
        <p:nvSpPr>
          <p:cNvPr id="10" name="Text 8"/>
          <p:cNvSpPr/>
          <p:nvPr/>
        </p:nvSpPr>
        <p:spPr>
          <a:xfrm>
            <a:off x="777240" y="3383280"/>
            <a:ext cx="3337560" cy="365760"/>
          </a:xfrm>
          <a:prstGeom prst="rect">
            <a:avLst/>
          </a:prstGeom>
          <a:noFill/>
          <a:ln/>
        </p:spPr>
        <p:txBody>
          <a:bodyPr wrap="square" lIns="0" tIns="0" rIns="0" bIns="0" rtlCol="0" anchor="ctr"/>
          <a:lstStyle/>
          <a:p>
            <a:pPr marL="0" indent="0">
              <a:buNone/>
            </a:pPr>
            <a:r>
              <a:rPr lang="en-US" sz="900" i="1">
                <a:solidFill>
                  <a:srgbClr val="5A5A5A"/>
                </a:solidFill>
                <a:latin typeface="Calibri" pitchFamily="34" charset="0"/>
                <a:ea typeface="Calibri" pitchFamily="34" charset="-122"/>
                <a:cs typeface="Calibri" pitchFamily="34" charset="-120"/>
              </a:rPr>
              <a:t>Operating margin 24.2%  ·  Net margin 23.9%</a:t>
            </a:r>
            <a:endParaRPr lang="en-US" sz="900"/>
          </a:p>
        </p:txBody>
      </p:sp>
      <p:sp>
        <p:nvSpPr>
          <p:cNvPr id="11" name="Shape 9"/>
          <p:cNvSpPr/>
          <p:nvPr/>
        </p:nvSpPr>
        <p:spPr>
          <a:xfrm>
            <a:off x="4389120" y="2057400"/>
            <a:ext cx="3703320" cy="1828800"/>
          </a:xfrm>
          <a:prstGeom prst="rect">
            <a:avLst/>
          </a:prstGeom>
          <a:solidFill>
            <a:srgbClr val="FFFFFF"/>
          </a:solidFill>
          <a:ln w="12700">
            <a:solidFill>
              <a:srgbClr val="D9D9D9"/>
            </a:solidFill>
            <a:prstDash val="solid"/>
          </a:ln>
        </p:spPr>
        <p:txBody>
          <a:bodyPr/>
          <a:lstStyle/>
          <a:p>
            <a:endParaRPr lang="en-US"/>
          </a:p>
        </p:txBody>
      </p:sp>
      <p:sp>
        <p:nvSpPr>
          <p:cNvPr id="12" name="Shape 10"/>
          <p:cNvSpPr/>
          <p:nvPr/>
        </p:nvSpPr>
        <p:spPr>
          <a:xfrm>
            <a:off x="4389120" y="2057400"/>
            <a:ext cx="73152" cy="1828800"/>
          </a:xfrm>
          <a:prstGeom prst="rect">
            <a:avLst/>
          </a:prstGeom>
          <a:solidFill>
            <a:srgbClr val="E60012"/>
          </a:solidFill>
          <a:ln w="12700">
            <a:solidFill>
              <a:srgbClr val="E60012"/>
            </a:solidFill>
            <a:prstDash val="solid"/>
          </a:ln>
        </p:spPr>
        <p:txBody>
          <a:bodyPr/>
          <a:lstStyle/>
          <a:p>
            <a:endParaRPr lang="en-US"/>
          </a:p>
        </p:txBody>
      </p:sp>
      <p:sp>
        <p:nvSpPr>
          <p:cNvPr id="13" name="Text 11"/>
          <p:cNvSpPr/>
          <p:nvPr/>
        </p:nvSpPr>
        <p:spPr>
          <a:xfrm>
            <a:off x="4617720" y="2286000"/>
            <a:ext cx="3337560" cy="731520"/>
          </a:xfrm>
          <a:prstGeom prst="rect">
            <a:avLst/>
          </a:prstGeom>
          <a:noFill/>
          <a:ln/>
        </p:spPr>
        <p:txBody>
          <a:bodyPr wrap="square" lIns="0" tIns="0" rIns="0" bIns="0" rtlCol="0" anchor="ctr"/>
          <a:lstStyle/>
          <a:p>
            <a:pPr marL="0" indent="0">
              <a:buNone/>
            </a:pPr>
            <a:r>
              <a:rPr lang="en-US" sz="3800" b="1">
                <a:solidFill>
                  <a:srgbClr val="E60012"/>
                </a:solidFill>
                <a:latin typeface="Georgia" pitchFamily="34" charset="0"/>
                <a:ea typeface="Georgia" pitchFamily="34" charset="-122"/>
                <a:cs typeface="Georgia" pitchFamily="34" charset="-120"/>
              </a:rPr>
              <a:t>155.9M</a:t>
            </a:r>
            <a:endParaRPr lang="en-US" sz="3800"/>
          </a:p>
        </p:txBody>
      </p:sp>
      <p:sp>
        <p:nvSpPr>
          <p:cNvPr id="14" name="Text 12"/>
          <p:cNvSpPr/>
          <p:nvPr/>
        </p:nvSpPr>
        <p:spPr>
          <a:xfrm>
            <a:off x="4617720" y="3017520"/>
            <a:ext cx="3337560" cy="320040"/>
          </a:xfrm>
          <a:prstGeom prst="rect">
            <a:avLst/>
          </a:prstGeom>
          <a:noFill/>
          <a:ln/>
        </p:spPr>
        <p:txBody>
          <a:bodyPr wrap="square" lIns="0" tIns="0" rIns="0" bIns="0" rtlCol="0" anchor="ctr"/>
          <a:lstStyle/>
          <a:p>
            <a:pPr marL="0" indent="0">
              <a:buNone/>
            </a:pPr>
            <a:r>
              <a:rPr lang="en-US" sz="1200" b="1">
                <a:solidFill>
                  <a:srgbClr val="1A1A1A"/>
                </a:solidFill>
                <a:latin typeface="Calibri" pitchFamily="34" charset="0"/>
                <a:ea typeface="Calibri" pitchFamily="34" charset="-122"/>
                <a:cs typeface="Calibri" pitchFamily="34" charset="-120"/>
              </a:rPr>
              <a:t>Switch hardware units sold lifetime</a:t>
            </a:r>
            <a:endParaRPr lang="en-US" sz="1200"/>
          </a:p>
        </p:txBody>
      </p:sp>
      <p:sp>
        <p:nvSpPr>
          <p:cNvPr id="15" name="Text 13"/>
          <p:cNvSpPr/>
          <p:nvPr/>
        </p:nvSpPr>
        <p:spPr>
          <a:xfrm>
            <a:off x="4617720" y="3383280"/>
            <a:ext cx="3337560" cy="365760"/>
          </a:xfrm>
          <a:prstGeom prst="rect">
            <a:avLst/>
          </a:prstGeom>
          <a:noFill/>
          <a:ln/>
        </p:spPr>
        <p:txBody>
          <a:bodyPr wrap="square" lIns="0" tIns="0" rIns="0" bIns="0" rtlCol="0" anchor="ctr"/>
          <a:lstStyle/>
          <a:p>
            <a:pPr marL="0" indent="0">
              <a:buNone/>
            </a:pPr>
            <a:r>
              <a:rPr lang="en-US" sz="900" i="1">
                <a:solidFill>
                  <a:srgbClr val="5A5A5A"/>
                </a:solidFill>
                <a:latin typeface="Calibri" pitchFamily="34" charset="0"/>
                <a:ea typeface="Calibri" pitchFamily="34" charset="-122"/>
                <a:cs typeface="Calibri" pitchFamily="34" charset="-120"/>
              </a:rPr>
              <a:t>1.53B software units  ·  3rd best-selling console ever</a:t>
            </a:r>
            <a:endParaRPr lang="en-US" sz="900"/>
          </a:p>
        </p:txBody>
      </p:sp>
      <p:sp>
        <p:nvSpPr>
          <p:cNvPr id="16" name="Shape 14"/>
          <p:cNvSpPr/>
          <p:nvPr/>
        </p:nvSpPr>
        <p:spPr>
          <a:xfrm>
            <a:off x="8229600" y="2057400"/>
            <a:ext cx="3703320" cy="1828800"/>
          </a:xfrm>
          <a:prstGeom prst="rect">
            <a:avLst/>
          </a:prstGeom>
          <a:solidFill>
            <a:srgbClr val="FFFFFF"/>
          </a:solidFill>
          <a:ln w="12700">
            <a:solidFill>
              <a:srgbClr val="D9D9D9"/>
            </a:solidFill>
            <a:prstDash val="solid"/>
          </a:ln>
        </p:spPr>
        <p:txBody>
          <a:bodyPr/>
          <a:lstStyle/>
          <a:p>
            <a:endParaRPr lang="en-US"/>
          </a:p>
        </p:txBody>
      </p:sp>
      <p:sp>
        <p:nvSpPr>
          <p:cNvPr id="17" name="Shape 15"/>
          <p:cNvSpPr/>
          <p:nvPr/>
        </p:nvSpPr>
        <p:spPr>
          <a:xfrm>
            <a:off x="8229600" y="2057400"/>
            <a:ext cx="73152" cy="1828800"/>
          </a:xfrm>
          <a:prstGeom prst="rect">
            <a:avLst/>
          </a:prstGeom>
          <a:solidFill>
            <a:srgbClr val="E60012"/>
          </a:solidFill>
          <a:ln w="12700">
            <a:solidFill>
              <a:srgbClr val="E60012"/>
            </a:solidFill>
            <a:prstDash val="solid"/>
          </a:ln>
        </p:spPr>
        <p:txBody>
          <a:bodyPr/>
          <a:lstStyle/>
          <a:p>
            <a:endParaRPr lang="en-US"/>
          </a:p>
        </p:txBody>
      </p:sp>
      <p:sp>
        <p:nvSpPr>
          <p:cNvPr id="18" name="Text 16"/>
          <p:cNvSpPr/>
          <p:nvPr/>
        </p:nvSpPr>
        <p:spPr>
          <a:xfrm>
            <a:off x="8458200" y="2286000"/>
            <a:ext cx="3337560" cy="731520"/>
          </a:xfrm>
          <a:prstGeom prst="rect">
            <a:avLst/>
          </a:prstGeom>
          <a:noFill/>
          <a:ln/>
        </p:spPr>
        <p:txBody>
          <a:bodyPr wrap="square" lIns="0" tIns="0" rIns="0" bIns="0" rtlCol="0" anchor="ctr"/>
          <a:lstStyle/>
          <a:p>
            <a:pPr marL="0" indent="0">
              <a:buNone/>
            </a:pPr>
            <a:r>
              <a:rPr lang="en-US" sz="3800" b="1">
                <a:solidFill>
                  <a:srgbClr val="E60012"/>
                </a:solidFill>
                <a:latin typeface="Georgia" pitchFamily="34" charset="0"/>
                <a:ea typeface="Georgia" pitchFamily="34" charset="-122"/>
                <a:cs typeface="Georgia" pitchFamily="34" charset="-120"/>
              </a:rPr>
              <a:t>76.4%</a:t>
            </a:r>
            <a:endParaRPr lang="en-US" sz="3800"/>
          </a:p>
        </p:txBody>
      </p:sp>
      <p:sp>
        <p:nvSpPr>
          <p:cNvPr id="19" name="Text 17"/>
          <p:cNvSpPr/>
          <p:nvPr/>
        </p:nvSpPr>
        <p:spPr>
          <a:xfrm>
            <a:off x="8458200" y="3017520"/>
            <a:ext cx="3337560" cy="320040"/>
          </a:xfrm>
          <a:prstGeom prst="rect">
            <a:avLst/>
          </a:prstGeom>
          <a:noFill/>
          <a:ln/>
        </p:spPr>
        <p:txBody>
          <a:bodyPr wrap="square" lIns="0" tIns="0" rIns="0" bIns="0" rtlCol="0" anchor="ctr"/>
          <a:lstStyle/>
          <a:p>
            <a:pPr marL="0" indent="0">
              <a:buNone/>
            </a:pPr>
            <a:r>
              <a:rPr lang="en-US" sz="1200" b="1">
                <a:solidFill>
                  <a:srgbClr val="1A1A1A"/>
                </a:solidFill>
                <a:latin typeface="Calibri" pitchFamily="34" charset="0"/>
                <a:ea typeface="Calibri" pitchFamily="34" charset="-122"/>
                <a:cs typeface="Calibri" pitchFamily="34" charset="-120"/>
              </a:rPr>
              <a:t>of revenue from outside Japan</a:t>
            </a:r>
            <a:endParaRPr lang="en-US" sz="1200"/>
          </a:p>
        </p:txBody>
      </p:sp>
      <p:sp>
        <p:nvSpPr>
          <p:cNvPr id="20" name="Text 18"/>
          <p:cNvSpPr/>
          <p:nvPr/>
        </p:nvSpPr>
        <p:spPr>
          <a:xfrm>
            <a:off x="8458200" y="3383280"/>
            <a:ext cx="3337560" cy="365760"/>
          </a:xfrm>
          <a:prstGeom prst="rect">
            <a:avLst/>
          </a:prstGeom>
          <a:noFill/>
          <a:ln/>
        </p:spPr>
        <p:txBody>
          <a:bodyPr wrap="square" lIns="0" tIns="0" rIns="0" bIns="0" rtlCol="0" anchor="ctr"/>
          <a:lstStyle/>
          <a:p>
            <a:pPr marL="0" indent="0">
              <a:buNone/>
            </a:pPr>
            <a:r>
              <a:rPr lang="en-US" sz="900" i="1">
                <a:solidFill>
                  <a:srgbClr val="5A5A5A"/>
                </a:solidFill>
                <a:latin typeface="Calibri" pitchFamily="34" charset="0"/>
                <a:ea typeface="Calibri" pitchFamily="34" charset="-122"/>
                <a:cs typeface="Calibri" pitchFamily="34" charset="-120"/>
              </a:rPr>
              <a:t>Americas 46%  ·  Europe 26%  ·  Japan 22%  ·  Other 7%</a:t>
            </a:r>
            <a:endParaRPr lang="en-US" sz="900"/>
          </a:p>
        </p:txBody>
      </p:sp>
      <p:sp>
        <p:nvSpPr>
          <p:cNvPr id="21" name="Text 19"/>
          <p:cNvSpPr/>
          <p:nvPr/>
        </p:nvSpPr>
        <p:spPr>
          <a:xfrm>
            <a:off x="548640" y="4206240"/>
            <a:ext cx="5486400" cy="274320"/>
          </a:xfrm>
          <a:prstGeom prst="rect">
            <a:avLst/>
          </a:prstGeom>
          <a:noFill/>
          <a:ln/>
        </p:spPr>
        <p:txBody>
          <a:bodyPr wrap="square" lIns="0" tIns="0" rIns="0" bIns="0" rtlCol="0" anchor="ctr"/>
          <a:lstStyle/>
          <a:p>
            <a:pPr marL="0" indent="0">
              <a:buNone/>
            </a:pPr>
            <a:r>
              <a:rPr lang="en-US" sz="1000" b="1" kern="0" spc="300">
                <a:solidFill>
                  <a:srgbClr val="E60012"/>
                </a:solidFill>
                <a:latin typeface="Arial" pitchFamily="34" charset="0"/>
                <a:ea typeface="Arial" pitchFamily="34" charset="-122"/>
                <a:cs typeface="Arial" pitchFamily="34" charset="-120"/>
              </a:rPr>
              <a:t>THE COMPETITIVE LANDSCAPE</a:t>
            </a:r>
            <a:endParaRPr lang="en-US" sz="1000"/>
          </a:p>
        </p:txBody>
      </p:sp>
      <p:graphicFrame>
        <p:nvGraphicFramePr>
          <p:cNvPr id="22" name="Table 0"/>
          <p:cNvGraphicFramePr>
            <a:graphicFrameLocks noGrp="1"/>
          </p:cNvGraphicFramePr>
          <p:nvPr/>
        </p:nvGraphicFramePr>
        <p:xfrm>
          <a:off x="548640" y="4526280"/>
          <a:ext cx="5486400" cy="1280160"/>
        </p:xfrm>
        <a:graphic>
          <a:graphicData uri="http://schemas.openxmlformats.org/drawingml/2006/table">
            <a:tbl>
              <a:tblPr/>
              <a:tblGrid>
                <a:gridCol w="164592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1554480">
                  <a:extLst>
                    <a:ext uri="{9D8B030D-6E8A-4147-A177-3AD203B41FA5}">
                      <a16:colId xmlns:a16="http://schemas.microsoft.com/office/drawing/2014/main" val="20002"/>
                    </a:ext>
                  </a:extLst>
                </a:gridCol>
              </a:tblGrid>
              <a:tr h="320040">
                <a:tc>
                  <a:txBody>
                    <a:bodyPr/>
                    <a:lstStyle/>
                    <a:p>
                      <a:pPr marL="0" indent="0">
                        <a:buNone/>
                      </a:pPr>
                      <a:r>
                        <a:rPr lang="en-US" sz="1000" b="1">
                          <a:solidFill>
                            <a:srgbClr val="1A1A1A"/>
                          </a:solidFill>
                          <a:latin typeface="Arial" pitchFamily="34" charset="0"/>
                          <a:ea typeface="Arial" pitchFamily="34" charset="-122"/>
                          <a:cs typeface="Arial" pitchFamily="34" charset="-120"/>
                        </a:rPr>
                        <a:t>Company</a:t>
                      </a:r>
                      <a:endParaRPr lang="en-US" sz="1000">
                        <a:latin typeface="Arial" charset="0"/>
                        <a:ea typeface="Arial" charset="0"/>
                        <a:cs typeface="Arial" charset="0"/>
                      </a:endParaRPr>
                    </a:p>
                  </a:txBody>
                  <a:tcP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5F5F5"/>
                    </a:solidFill>
                  </a:tcPr>
                </a:tc>
                <a:tc>
                  <a:txBody>
                    <a:bodyPr/>
                    <a:lstStyle/>
                    <a:p>
                      <a:pPr marL="0" indent="0">
                        <a:buNone/>
                      </a:pPr>
                      <a:r>
                        <a:rPr lang="en-US" sz="1000" b="1">
                          <a:solidFill>
                            <a:srgbClr val="1A1A1A"/>
                          </a:solidFill>
                          <a:latin typeface="Arial" pitchFamily="34" charset="0"/>
                          <a:ea typeface="Arial" pitchFamily="34" charset="-122"/>
                          <a:cs typeface="Arial" pitchFamily="34" charset="-120"/>
                        </a:rPr>
                        <a:t>Platform</a:t>
                      </a:r>
                      <a:endParaRPr lang="en-US" sz="1000">
                        <a:latin typeface="Arial" charset="0"/>
                        <a:ea typeface="Arial" charset="0"/>
                        <a:cs typeface="Arial" charset="0"/>
                      </a:endParaRPr>
                    </a:p>
                  </a:txBody>
                  <a:tcP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5F5F5"/>
                    </a:solidFill>
                  </a:tcPr>
                </a:tc>
                <a:tc>
                  <a:txBody>
                    <a:bodyPr/>
                    <a:lstStyle/>
                    <a:p>
                      <a:pPr marL="0" indent="0">
                        <a:buNone/>
                      </a:pPr>
                      <a:r>
                        <a:rPr lang="en-US" sz="1000" b="1">
                          <a:solidFill>
                            <a:srgbClr val="1A1A1A"/>
                          </a:solidFill>
                          <a:latin typeface="Arial" pitchFamily="34" charset="0"/>
                          <a:ea typeface="Arial" pitchFamily="34" charset="-122"/>
                          <a:cs typeface="Arial" pitchFamily="34" charset="-120"/>
                        </a:rPr>
                        <a:t>Lifetime Units</a:t>
                      </a:r>
                      <a:endParaRPr lang="en-US" sz="1000">
                        <a:latin typeface="Arial" charset="0"/>
                        <a:ea typeface="Arial" charset="0"/>
                        <a:cs typeface="Arial" charset="0"/>
                      </a:endParaRPr>
                    </a:p>
                  </a:txBody>
                  <a:tcP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5F5F5"/>
                    </a:solidFill>
                  </a:tcPr>
                </a:tc>
                <a:extLst>
                  <a:ext uri="{0D108BD9-81ED-4DB2-BD59-A6C34878D82A}">
                    <a16:rowId xmlns:a16="http://schemas.microsoft.com/office/drawing/2014/main" val="10000"/>
                  </a:ext>
                </a:extLst>
              </a:tr>
              <a:tr h="320040">
                <a:tc>
                  <a:txBody>
                    <a:bodyPr/>
                    <a:lstStyle/>
                    <a:p>
                      <a:pPr marL="0" indent="0">
                        <a:buNone/>
                      </a:pPr>
                      <a:r>
                        <a:rPr lang="en-US" sz="1100" b="1">
                          <a:solidFill>
                            <a:srgbClr val="E60012"/>
                          </a:solidFill>
                          <a:latin typeface="Calibri" pitchFamily="34" charset="0"/>
                          <a:ea typeface="Calibri" pitchFamily="34" charset="-122"/>
                          <a:cs typeface="Calibri" pitchFamily="34" charset="-120"/>
                        </a:rPr>
                        <a:t>Nintendo</a:t>
                      </a:r>
                      <a:endParaRPr lang="en-US" sz="1100">
                        <a:latin typeface="Calibri" charset="0"/>
                        <a:ea typeface="Calibri" charset="0"/>
                        <a:cs typeface="Calibri" charset="0"/>
                      </a:endParaRPr>
                    </a:p>
                  </a:txBody>
                  <a:tcP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a:txBody>
                    <a:bodyPr/>
                    <a:lstStyle/>
                    <a:p>
                      <a:pPr marL="0" indent="0">
                        <a:buNone/>
                      </a:pPr>
                      <a:r>
                        <a:rPr lang="en-US" sz="1000">
                          <a:solidFill>
                            <a:srgbClr val="1A1A1A"/>
                          </a:solidFill>
                          <a:latin typeface="Calibri" pitchFamily="34" charset="0"/>
                          <a:ea typeface="Calibri" pitchFamily="34" charset="-122"/>
                          <a:cs typeface="Calibri" pitchFamily="34" charset="-120"/>
                        </a:rPr>
                        <a:t>Switch (hybrid)</a:t>
                      </a:r>
                      <a:endParaRPr lang="en-US" sz="1000">
                        <a:latin typeface="Calibri" charset="0"/>
                        <a:ea typeface="Calibri" charset="0"/>
                        <a:cs typeface="Calibri" charset="0"/>
                      </a:endParaRPr>
                    </a:p>
                  </a:txBody>
                  <a:tcP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a:txBody>
                    <a:bodyPr/>
                    <a:lstStyle/>
                    <a:p>
                      <a:pPr marL="0" indent="0">
                        <a:buNone/>
                      </a:pPr>
                      <a:r>
                        <a:rPr lang="en-US" sz="1100" b="1">
                          <a:solidFill>
                            <a:srgbClr val="1A1A1A"/>
                          </a:solidFill>
                          <a:latin typeface="Calibri" pitchFamily="34" charset="0"/>
                          <a:ea typeface="Calibri" pitchFamily="34" charset="-122"/>
                          <a:cs typeface="Calibri" pitchFamily="34" charset="-120"/>
                        </a:rPr>
                        <a:t>155.9M</a:t>
                      </a:r>
                      <a:endParaRPr lang="en-US" sz="1100">
                        <a:latin typeface="Calibri" charset="0"/>
                        <a:ea typeface="Calibri" charset="0"/>
                        <a:cs typeface="Calibri" charset="0"/>
                      </a:endParaRPr>
                    </a:p>
                  </a:txBody>
                  <a:tcP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10001"/>
                  </a:ext>
                </a:extLst>
              </a:tr>
              <a:tr h="320040">
                <a:tc>
                  <a:txBody>
                    <a:bodyPr/>
                    <a:lstStyle/>
                    <a:p>
                      <a:pPr marL="0" indent="0">
                        <a:buNone/>
                      </a:pPr>
                      <a:r>
                        <a:rPr lang="en-US" sz="1100">
                          <a:solidFill>
                            <a:srgbClr val="1A1A1A"/>
                          </a:solidFill>
                          <a:latin typeface="Calibri" pitchFamily="34" charset="0"/>
                          <a:ea typeface="Calibri" pitchFamily="34" charset="-122"/>
                          <a:cs typeface="Calibri" pitchFamily="34" charset="-120"/>
                        </a:rPr>
                        <a:t>Sony</a:t>
                      </a:r>
                      <a:endParaRPr lang="en-US" sz="1100">
                        <a:latin typeface="Calibri" charset="0"/>
                        <a:ea typeface="Calibri" charset="0"/>
                        <a:cs typeface="Calibri" charset="0"/>
                      </a:endParaRPr>
                    </a:p>
                  </a:txBody>
                  <a:tcP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a:txBody>
                    <a:bodyPr/>
                    <a:lstStyle/>
                    <a:p>
                      <a:pPr marL="0" indent="0">
                        <a:buNone/>
                      </a:pPr>
                      <a:r>
                        <a:rPr lang="en-US" sz="1000">
                          <a:solidFill>
                            <a:srgbClr val="1A1A1A"/>
                          </a:solidFill>
                          <a:latin typeface="Calibri" pitchFamily="34" charset="0"/>
                          <a:ea typeface="Calibri" pitchFamily="34" charset="-122"/>
                          <a:cs typeface="Calibri" pitchFamily="34" charset="-120"/>
                        </a:rPr>
                        <a:t>PlayStation 5</a:t>
                      </a:r>
                      <a:endParaRPr lang="en-US" sz="1000">
                        <a:latin typeface="Calibri" charset="0"/>
                        <a:ea typeface="Calibri" charset="0"/>
                        <a:cs typeface="Calibri" charset="0"/>
                      </a:endParaRPr>
                    </a:p>
                  </a:txBody>
                  <a:tcP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a:txBody>
                    <a:bodyPr/>
                    <a:lstStyle/>
                    <a:p>
                      <a:pPr marL="0" indent="0">
                        <a:buNone/>
                      </a:pPr>
                      <a:r>
                        <a:rPr lang="en-US" sz="1100">
                          <a:solidFill>
                            <a:srgbClr val="1A1A1A"/>
                          </a:solidFill>
                          <a:latin typeface="Calibri" pitchFamily="34" charset="0"/>
                          <a:ea typeface="Calibri" pitchFamily="34" charset="-122"/>
                          <a:cs typeface="Calibri" pitchFamily="34" charset="-120"/>
                        </a:rPr>
                        <a:t>77.8M</a:t>
                      </a:r>
                      <a:endParaRPr lang="en-US" sz="1100">
                        <a:latin typeface="Calibri" charset="0"/>
                        <a:ea typeface="Calibri" charset="0"/>
                        <a:cs typeface="Calibri" charset="0"/>
                      </a:endParaRPr>
                    </a:p>
                  </a:txBody>
                  <a:tcP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10002"/>
                  </a:ext>
                </a:extLst>
              </a:tr>
              <a:tr h="320040">
                <a:tc>
                  <a:txBody>
                    <a:bodyPr/>
                    <a:lstStyle/>
                    <a:p>
                      <a:pPr marL="0" indent="0">
                        <a:buNone/>
                      </a:pPr>
                      <a:r>
                        <a:rPr lang="en-US" sz="1100">
                          <a:solidFill>
                            <a:srgbClr val="1A1A1A"/>
                          </a:solidFill>
                          <a:latin typeface="Calibri" pitchFamily="34" charset="0"/>
                          <a:ea typeface="Calibri" pitchFamily="34" charset="-122"/>
                          <a:cs typeface="Calibri" pitchFamily="34" charset="-120"/>
                        </a:rPr>
                        <a:t>Microsoft</a:t>
                      </a:r>
                      <a:endParaRPr lang="en-US" sz="1100">
                        <a:latin typeface="Calibri" charset="0"/>
                        <a:ea typeface="Calibri" charset="0"/>
                        <a:cs typeface="Calibri" charset="0"/>
                      </a:endParaRPr>
                    </a:p>
                  </a:txBody>
                  <a:tcP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a:txBody>
                    <a:bodyPr/>
                    <a:lstStyle/>
                    <a:p>
                      <a:pPr marL="0" indent="0">
                        <a:buNone/>
                      </a:pPr>
                      <a:r>
                        <a:rPr lang="en-US" sz="1000">
                          <a:solidFill>
                            <a:srgbClr val="1A1A1A"/>
                          </a:solidFill>
                          <a:latin typeface="Calibri" pitchFamily="34" charset="0"/>
                          <a:ea typeface="Calibri" pitchFamily="34" charset="-122"/>
                          <a:cs typeface="Calibri" pitchFamily="34" charset="-120"/>
                        </a:rPr>
                        <a:t>Xbox Series X/S</a:t>
                      </a:r>
                      <a:endParaRPr lang="en-US" sz="1000">
                        <a:latin typeface="Calibri" charset="0"/>
                        <a:ea typeface="Calibri" charset="0"/>
                        <a:cs typeface="Calibri" charset="0"/>
                      </a:endParaRPr>
                    </a:p>
                  </a:txBody>
                  <a:tcP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a:txBody>
                    <a:bodyPr/>
                    <a:lstStyle/>
                    <a:p>
                      <a:pPr marL="0" indent="0">
                        <a:buNone/>
                      </a:pPr>
                      <a:r>
                        <a:rPr lang="en-US" sz="1100">
                          <a:solidFill>
                            <a:srgbClr val="1A1A1A"/>
                          </a:solidFill>
                          <a:latin typeface="Calibri" pitchFamily="34" charset="0"/>
                          <a:ea typeface="Calibri" pitchFamily="34" charset="-122"/>
                          <a:cs typeface="Calibri" pitchFamily="34" charset="-120"/>
                        </a:rPr>
                        <a:t>~34.1M</a:t>
                      </a:r>
                      <a:endParaRPr lang="en-US" sz="1100">
                        <a:latin typeface="Calibri" charset="0"/>
                        <a:ea typeface="Calibri" charset="0"/>
                        <a:cs typeface="Calibri" charset="0"/>
                      </a:endParaRPr>
                    </a:p>
                  </a:txBody>
                  <a:tcP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23" name="Text 20"/>
          <p:cNvSpPr/>
          <p:nvPr/>
        </p:nvSpPr>
        <p:spPr>
          <a:xfrm>
            <a:off x="6400800" y="4206240"/>
            <a:ext cx="5486400" cy="274320"/>
          </a:xfrm>
          <a:prstGeom prst="rect">
            <a:avLst/>
          </a:prstGeom>
          <a:noFill/>
          <a:ln/>
        </p:spPr>
        <p:txBody>
          <a:bodyPr wrap="square" lIns="0" tIns="0" rIns="0" bIns="0" rtlCol="0" anchor="ctr"/>
          <a:lstStyle/>
          <a:p>
            <a:pPr marL="0" indent="0">
              <a:buNone/>
            </a:pPr>
            <a:r>
              <a:rPr lang="en-US" sz="1000" b="1" kern="0" spc="300">
                <a:solidFill>
                  <a:srgbClr val="E60012"/>
                </a:solidFill>
                <a:latin typeface="Arial" pitchFamily="34" charset="0"/>
                <a:ea typeface="Arial" pitchFamily="34" charset="-122"/>
                <a:cs typeface="Arial" pitchFamily="34" charset="-120"/>
              </a:rPr>
              <a:t>MARKET TRAJECTORY</a:t>
            </a:r>
            <a:endParaRPr lang="en-US" sz="1000"/>
          </a:p>
        </p:txBody>
      </p:sp>
      <p:sp>
        <p:nvSpPr>
          <p:cNvPr id="24" name="Shape 21"/>
          <p:cNvSpPr/>
          <p:nvPr/>
        </p:nvSpPr>
        <p:spPr>
          <a:xfrm>
            <a:off x="6400800" y="4526280"/>
            <a:ext cx="5212080" cy="1554480"/>
          </a:xfrm>
          <a:prstGeom prst="rect">
            <a:avLst/>
          </a:prstGeom>
          <a:solidFill>
            <a:srgbClr val="FFFFFF"/>
          </a:solidFill>
          <a:ln w="12700">
            <a:solidFill>
              <a:srgbClr val="D9D9D9"/>
            </a:solidFill>
            <a:prstDash val="solid"/>
          </a:ln>
        </p:spPr>
        <p:txBody>
          <a:bodyPr/>
          <a:lstStyle/>
          <a:p>
            <a:endParaRPr lang="en-US"/>
          </a:p>
        </p:txBody>
      </p:sp>
      <p:sp>
        <p:nvSpPr>
          <p:cNvPr id="25" name="Shape 22"/>
          <p:cNvSpPr/>
          <p:nvPr/>
        </p:nvSpPr>
        <p:spPr>
          <a:xfrm>
            <a:off x="6400800" y="4526280"/>
            <a:ext cx="73152" cy="1554480"/>
          </a:xfrm>
          <a:prstGeom prst="rect">
            <a:avLst/>
          </a:prstGeom>
          <a:solidFill>
            <a:srgbClr val="E60012"/>
          </a:solidFill>
          <a:ln w="12700">
            <a:solidFill>
              <a:srgbClr val="E60012"/>
            </a:solidFill>
            <a:prstDash val="solid"/>
          </a:ln>
        </p:spPr>
        <p:txBody>
          <a:bodyPr/>
          <a:lstStyle/>
          <a:p>
            <a:endParaRPr lang="en-US"/>
          </a:p>
        </p:txBody>
      </p:sp>
      <p:sp>
        <p:nvSpPr>
          <p:cNvPr id="26" name="Text 23"/>
          <p:cNvSpPr/>
          <p:nvPr/>
        </p:nvSpPr>
        <p:spPr>
          <a:xfrm>
            <a:off x="6583680" y="4663440"/>
            <a:ext cx="4937760" cy="502920"/>
          </a:xfrm>
          <a:prstGeom prst="rect">
            <a:avLst/>
          </a:prstGeom>
          <a:noFill/>
          <a:ln/>
        </p:spPr>
        <p:txBody>
          <a:bodyPr wrap="square" lIns="0" tIns="0" rIns="0" bIns="0" rtlCol="0" anchor="ctr"/>
          <a:lstStyle/>
          <a:p>
            <a:pPr marL="0" indent="0">
              <a:buNone/>
            </a:pPr>
            <a:r>
              <a:rPr lang="en-US" sz="2800" b="1">
                <a:solidFill>
                  <a:srgbClr val="E60012"/>
                </a:solidFill>
                <a:latin typeface="Georgia" pitchFamily="34" charset="0"/>
                <a:ea typeface="Georgia" pitchFamily="34" charset="-122"/>
                <a:cs typeface="Georgia" pitchFamily="34" charset="-120"/>
              </a:rPr>
              <a:t>$31B → $71B</a:t>
            </a:r>
            <a:endParaRPr lang="en-US" sz="2800"/>
          </a:p>
        </p:txBody>
      </p:sp>
      <p:sp>
        <p:nvSpPr>
          <p:cNvPr id="27" name="Text 24"/>
          <p:cNvSpPr/>
          <p:nvPr/>
        </p:nvSpPr>
        <p:spPr>
          <a:xfrm>
            <a:off x="6583680" y="5166360"/>
            <a:ext cx="4937760" cy="274320"/>
          </a:xfrm>
          <a:prstGeom prst="rect">
            <a:avLst/>
          </a:prstGeom>
          <a:noFill/>
          <a:ln/>
        </p:spPr>
        <p:txBody>
          <a:bodyPr wrap="square" lIns="0" tIns="0" rIns="0" bIns="0" rtlCol="0" anchor="ctr"/>
          <a:lstStyle/>
          <a:p>
            <a:pPr marL="0" indent="0">
              <a:buNone/>
            </a:pPr>
            <a:r>
              <a:rPr lang="en-US" sz="1100" b="1">
                <a:solidFill>
                  <a:srgbClr val="1A1A1A"/>
                </a:solidFill>
                <a:latin typeface="Calibri" pitchFamily="34" charset="0"/>
                <a:ea typeface="Calibri" pitchFamily="34" charset="-122"/>
                <a:cs typeface="Calibri" pitchFamily="34" charset="-120"/>
              </a:rPr>
              <a:t>global console market, 2025 → 2035  ·  8.5% CAGR</a:t>
            </a:r>
            <a:endParaRPr lang="en-US" sz="1100"/>
          </a:p>
        </p:txBody>
      </p:sp>
      <p:sp>
        <p:nvSpPr>
          <p:cNvPr id="28" name="Text 25"/>
          <p:cNvSpPr/>
          <p:nvPr/>
        </p:nvSpPr>
        <p:spPr>
          <a:xfrm>
            <a:off x="6583680" y="5486400"/>
            <a:ext cx="4937760" cy="457200"/>
          </a:xfrm>
          <a:prstGeom prst="rect">
            <a:avLst/>
          </a:prstGeom>
          <a:noFill/>
          <a:ln/>
        </p:spPr>
        <p:txBody>
          <a:bodyPr wrap="square" lIns="0" tIns="0" rIns="0" bIns="0" rtlCol="0" anchor="ctr"/>
          <a:lstStyle/>
          <a:p>
            <a:pPr marL="0" indent="0">
              <a:buNone/>
            </a:pPr>
            <a:r>
              <a:rPr lang="en-US" sz="1000" i="1">
                <a:solidFill>
                  <a:srgbClr val="5A5A5A"/>
                </a:solidFill>
                <a:latin typeface="Calibri" pitchFamily="34" charset="0"/>
                <a:ea typeface="Calibri" pitchFamily="34" charset="-122"/>
                <a:cs typeface="Calibri" pitchFamily="34" charset="-120"/>
              </a:rPr>
              <a:t>Hybrid form factor — the Switch's category — is the fastest-growing segment at 9.2% CAGR.</a:t>
            </a:r>
            <a:endParaRPr lang="en-US" sz="1000"/>
          </a:p>
        </p:txBody>
      </p:sp>
      <p:sp>
        <p:nvSpPr>
          <p:cNvPr id="29" name="Shape 26"/>
          <p:cNvSpPr/>
          <p:nvPr/>
        </p:nvSpPr>
        <p:spPr>
          <a:xfrm>
            <a:off x="548640" y="6263640"/>
            <a:ext cx="11064240" cy="502920"/>
          </a:xfrm>
          <a:prstGeom prst="rect">
            <a:avLst/>
          </a:prstGeom>
          <a:solidFill>
            <a:srgbClr val="1A1A1A"/>
          </a:solidFill>
          <a:ln w="12700">
            <a:solidFill>
              <a:srgbClr val="1A1A1A"/>
            </a:solidFill>
            <a:prstDash val="solid"/>
          </a:ln>
        </p:spPr>
        <p:txBody>
          <a:bodyPr/>
          <a:lstStyle/>
          <a:p>
            <a:endParaRPr lang="en-US"/>
          </a:p>
        </p:txBody>
      </p:sp>
      <p:sp>
        <p:nvSpPr>
          <p:cNvPr id="30" name="Text 27"/>
          <p:cNvSpPr/>
          <p:nvPr/>
        </p:nvSpPr>
        <p:spPr>
          <a:xfrm>
            <a:off x="777240" y="6336792"/>
            <a:ext cx="10607040" cy="365760"/>
          </a:xfrm>
          <a:prstGeom prst="rect">
            <a:avLst/>
          </a:prstGeom>
          <a:noFill/>
          <a:ln/>
        </p:spPr>
        <p:txBody>
          <a:bodyPr wrap="square" lIns="0" tIns="0" rIns="0" bIns="0" rtlCol="0" anchor="ctr"/>
          <a:lstStyle/>
          <a:p>
            <a:pPr marL="0" indent="0">
              <a:buNone/>
            </a:pPr>
            <a:r>
              <a:rPr lang="en-US" sz="1100" b="1" kern="0" spc="300">
                <a:solidFill>
                  <a:srgbClr val="E60012"/>
                </a:solidFill>
                <a:latin typeface="Calibri" pitchFamily="34" charset="0"/>
                <a:cs typeface="Calibri" pitchFamily="34" charset="-120"/>
              </a:rPr>
              <a:t>CONTEXT  ·  </a:t>
            </a:r>
            <a:r>
              <a:rPr lang="en-US" sz="1100">
                <a:solidFill>
                  <a:srgbClr val="FFFFFF"/>
                </a:solidFill>
                <a:latin typeface="Calibri" pitchFamily="34" charset="0"/>
                <a:cs typeface="Calibri" pitchFamily="34" charset="-120"/>
              </a:rPr>
              <a:t>Nintendo shifted manufacturing from China to Vietnam in 2019 — six years ahead of the 2025 Trump tariffs (</a:t>
            </a:r>
            <a:r>
              <a:rPr lang="en-US" sz="1100" b="1">
                <a:solidFill>
                  <a:srgbClr val="FFFFFF"/>
                </a:solidFill>
                <a:latin typeface="Calibri" pitchFamily="34" charset="0"/>
              </a:rPr>
              <a:t>20% on Vietnam imports, peaked at 145% on China</a:t>
            </a:r>
            <a:r>
              <a:rPr lang="en-US" sz="1100">
                <a:solidFill>
                  <a:srgbClr val="FFFFFF"/>
                </a:solidFill>
                <a:latin typeface="Calibri" pitchFamily="34" charset="0"/>
              </a:rPr>
              <a:t>). Today 75% of US-bound consoles ship from Vietnam.</a:t>
            </a:r>
          </a:p>
        </p:txBody>
      </p:sp>
    </p:spTree>
    <p:extLst>
      <p:ext uri="{BB962C8B-B14F-4D97-AF65-F5344CB8AC3E}">
        <p14:creationId xmlns:p14="http://schemas.microsoft.com/office/powerpoint/2010/main" val="18172768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2">
            <a:extLst>
              <a:ext uri="{FF2B5EF4-FFF2-40B4-BE49-F238E27FC236}">
                <a16:creationId xmlns:a16="http://schemas.microsoft.com/office/drawing/2014/main" id="{7F163067-78C5-65D3-9389-C8CF029BE882}"/>
              </a:ext>
            </a:extLst>
          </p:cNvPr>
          <p:cNvSpPr/>
          <p:nvPr/>
        </p:nvSpPr>
        <p:spPr>
          <a:xfrm>
            <a:off x="383169" y="262692"/>
            <a:ext cx="11567160" cy="457200"/>
          </a:xfrm>
          <a:prstGeom prst="rect">
            <a:avLst/>
          </a:prstGeom>
          <a:noFill/>
          <a:ln/>
        </p:spPr>
        <p:txBody>
          <a:bodyPr wrap="square" rtlCol="0" anchor="ctr"/>
          <a:lstStyle/>
          <a:p>
            <a:pPr marL="0" indent="0">
              <a:buNone/>
            </a:pPr>
            <a:r>
              <a:rPr lang="en-US" sz="2000" b="1">
                <a:solidFill>
                  <a:srgbClr val="1A1A1A"/>
                </a:solidFill>
                <a:latin typeface="Georgia" pitchFamily="34" charset="0"/>
                <a:ea typeface="Georgia" pitchFamily="34" charset="-122"/>
                <a:cs typeface="Georgia" pitchFamily="34" charset="-120"/>
              </a:rPr>
              <a:t>How Nintendo compares: agility leads, revenue buffer lags</a:t>
            </a:r>
            <a:endParaRPr lang="en-US" sz="2000"/>
          </a:p>
        </p:txBody>
      </p:sp>
      <p:sp>
        <p:nvSpPr>
          <p:cNvPr id="5" name="Shape 3">
            <a:extLst>
              <a:ext uri="{FF2B5EF4-FFF2-40B4-BE49-F238E27FC236}">
                <a16:creationId xmlns:a16="http://schemas.microsoft.com/office/drawing/2014/main" id="{5581DC6C-37DF-85B5-B34F-E97F3663FA47}"/>
              </a:ext>
            </a:extLst>
          </p:cNvPr>
          <p:cNvSpPr/>
          <p:nvPr/>
        </p:nvSpPr>
        <p:spPr>
          <a:xfrm>
            <a:off x="471659" y="675492"/>
            <a:ext cx="1280160" cy="29261"/>
          </a:xfrm>
          <a:prstGeom prst="rect">
            <a:avLst/>
          </a:prstGeom>
          <a:solidFill>
            <a:srgbClr val="E60012"/>
          </a:solidFill>
          <a:ln/>
        </p:spPr>
        <p:txBody>
          <a:bodyPr/>
          <a:lstStyle/>
          <a:p>
            <a:endParaRPr lang="en-US"/>
          </a:p>
        </p:txBody>
      </p:sp>
      <p:grpSp>
        <p:nvGrpSpPr>
          <p:cNvPr id="64" name="Group 63">
            <a:extLst>
              <a:ext uri="{FF2B5EF4-FFF2-40B4-BE49-F238E27FC236}">
                <a16:creationId xmlns:a16="http://schemas.microsoft.com/office/drawing/2014/main" id="{C99AB812-0591-A324-AF44-B73DB3776802}"/>
              </a:ext>
            </a:extLst>
          </p:cNvPr>
          <p:cNvGrpSpPr/>
          <p:nvPr/>
        </p:nvGrpSpPr>
        <p:grpSpPr>
          <a:xfrm>
            <a:off x="411479" y="785865"/>
            <a:ext cx="1944711" cy="5251358"/>
            <a:chOff x="411480" y="822960"/>
            <a:chExt cx="1837944" cy="3630168"/>
          </a:xfrm>
        </p:grpSpPr>
        <p:sp>
          <p:nvSpPr>
            <p:cNvPr id="7" name="Shape 4">
              <a:extLst>
                <a:ext uri="{FF2B5EF4-FFF2-40B4-BE49-F238E27FC236}">
                  <a16:creationId xmlns:a16="http://schemas.microsoft.com/office/drawing/2014/main" id="{3A11A200-113F-8303-520C-95B12BCAE921}"/>
                </a:ext>
              </a:extLst>
            </p:cNvPr>
            <p:cNvSpPr/>
            <p:nvPr/>
          </p:nvSpPr>
          <p:spPr>
            <a:xfrm>
              <a:off x="411480" y="822960"/>
              <a:ext cx="1837944" cy="438912"/>
            </a:xfrm>
            <a:prstGeom prst="rect">
              <a:avLst/>
            </a:prstGeom>
            <a:solidFill>
              <a:srgbClr val="EDE8DF"/>
            </a:solidFill>
            <a:ln/>
          </p:spPr>
          <p:txBody>
            <a:bodyPr/>
            <a:lstStyle/>
            <a:p>
              <a:endParaRPr lang="en-US"/>
            </a:p>
          </p:txBody>
        </p:sp>
        <p:sp>
          <p:nvSpPr>
            <p:cNvPr id="8" name="Text 5">
              <a:extLst>
                <a:ext uri="{FF2B5EF4-FFF2-40B4-BE49-F238E27FC236}">
                  <a16:creationId xmlns:a16="http://schemas.microsoft.com/office/drawing/2014/main" id="{5B13F17F-0800-9930-072D-94D7A9C46321}"/>
                </a:ext>
              </a:extLst>
            </p:cNvPr>
            <p:cNvSpPr/>
            <p:nvPr/>
          </p:nvSpPr>
          <p:spPr>
            <a:xfrm>
              <a:off x="502920" y="841248"/>
              <a:ext cx="1709928" cy="219456"/>
            </a:xfrm>
            <a:prstGeom prst="rect">
              <a:avLst/>
            </a:prstGeom>
            <a:noFill/>
            <a:ln/>
          </p:spPr>
          <p:txBody>
            <a:bodyPr wrap="square" lIns="91440" tIns="45720" rIns="91440" bIns="45720" rtlCol="0" anchor="ctr"/>
            <a:lstStyle/>
            <a:p>
              <a:pPr marL="0" indent="0">
                <a:buNone/>
              </a:pPr>
              <a:r>
                <a:rPr lang="en-US" sz="1400" b="1">
                  <a:solidFill>
                    <a:schemeClr val="tx1">
                      <a:lumMod val="76000"/>
                      <a:lumOff val="24000"/>
                    </a:schemeClr>
                  </a:solidFill>
                  <a:latin typeface="Calibri"/>
                  <a:ea typeface="Calibri"/>
                  <a:cs typeface="Calibri"/>
                </a:rPr>
                <a:t>Dimension</a:t>
              </a:r>
              <a:endParaRPr lang="en-US" sz="1400">
                <a:solidFill>
                  <a:schemeClr val="tx1">
                    <a:lumMod val="76000"/>
                    <a:lumOff val="24000"/>
                  </a:schemeClr>
                </a:solidFill>
                <a:latin typeface="Calibri"/>
                <a:ea typeface="Calibri"/>
                <a:cs typeface="Calibri"/>
              </a:endParaRPr>
            </a:p>
          </p:txBody>
        </p:sp>
        <p:sp>
          <p:nvSpPr>
            <p:cNvPr id="19" name="Text 16">
              <a:extLst>
                <a:ext uri="{FF2B5EF4-FFF2-40B4-BE49-F238E27FC236}">
                  <a16:creationId xmlns:a16="http://schemas.microsoft.com/office/drawing/2014/main" id="{DA7C9DD8-0DEB-C29B-DAC9-56CD29B9EA58}"/>
                </a:ext>
              </a:extLst>
            </p:cNvPr>
            <p:cNvSpPr/>
            <p:nvPr/>
          </p:nvSpPr>
          <p:spPr>
            <a:xfrm>
              <a:off x="502920" y="1344168"/>
              <a:ext cx="1737360" cy="694944"/>
            </a:xfrm>
            <a:prstGeom prst="rect">
              <a:avLst/>
            </a:prstGeom>
            <a:noFill/>
            <a:ln/>
          </p:spPr>
          <p:txBody>
            <a:bodyPr wrap="square" rtlCol="0" anchor="ctr"/>
            <a:lstStyle/>
            <a:p>
              <a:pPr marL="0" indent="0">
                <a:lnSpc>
                  <a:spcPct val="120000"/>
                </a:lnSpc>
                <a:buNone/>
              </a:pPr>
              <a:r>
                <a:rPr lang="en-US" sz="1600" b="1">
                  <a:solidFill>
                    <a:srgbClr val="1A1A1A"/>
                  </a:solidFill>
                  <a:latin typeface="Calibri" pitchFamily="34" charset="0"/>
                  <a:ea typeface="Calibri" pitchFamily="34" charset="-122"/>
                  <a:cs typeface="Calibri" pitchFamily="34" charset="-120"/>
                </a:rPr>
                <a:t>Supply Chain</a:t>
              </a:r>
              <a:endParaRPr lang="en-US" sz="1600"/>
            </a:p>
            <a:p>
              <a:pPr marL="0" indent="0">
                <a:lnSpc>
                  <a:spcPct val="120000"/>
                </a:lnSpc>
                <a:buNone/>
              </a:pPr>
              <a:r>
                <a:rPr lang="en-US" sz="1600" b="1">
                  <a:solidFill>
                    <a:srgbClr val="1A1A1A"/>
                  </a:solidFill>
                  <a:latin typeface="Calibri" pitchFamily="34" charset="0"/>
                  <a:ea typeface="Calibri" pitchFamily="34" charset="-122"/>
                  <a:cs typeface="Calibri" pitchFamily="34" charset="-120"/>
                </a:rPr>
                <a:t>Agility</a:t>
              </a:r>
              <a:endParaRPr lang="en-US" sz="1600"/>
            </a:p>
          </p:txBody>
        </p:sp>
        <p:sp>
          <p:nvSpPr>
            <p:cNvPr id="29" name="Text 27">
              <a:extLst>
                <a:ext uri="{FF2B5EF4-FFF2-40B4-BE49-F238E27FC236}">
                  <a16:creationId xmlns:a16="http://schemas.microsoft.com/office/drawing/2014/main" id="{91238FD6-3B2A-F078-8668-E8C2148FCDBC}"/>
                </a:ext>
              </a:extLst>
            </p:cNvPr>
            <p:cNvSpPr/>
            <p:nvPr/>
          </p:nvSpPr>
          <p:spPr>
            <a:xfrm>
              <a:off x="502920" y="2148840"/>
              <a:ext cx="1737360" cy="694944"/>
            </a:xfrm>
            <a:prstGeom prst="rect">
              <a:avLst/>
            </a:prstGeom>
            <a:noFill/>
            <a:ln/>
          </p:spPr>
          <p:txBody>
            <a:bodyPr wrap="square" rtlCol="0" anchor="ctr"/>
            <a:lstStyle/>
            <a:p>
              <a:pPr marL="0" indent="0">
                <a:lnSpc>
                  <a:spcPct val="120000"/>
                </a:lnSpc>
                <a:buNone/>
              </a:pPr>
              <a:r>
                <a:rPr lang="en-US" sz="1600" b="1">
                  <a:solidFill>
                    <a:srgbClr val="1A1A1A"/>
                  </a:solidFill>
                  <a:latin typeface="Calibri" pitchFamily="34" charset="0"/>
                  <a:ea typeface="Calibri" pitchFamily="34" charset="-122"/>
                  <a:cs typeface="Calibri" pitchFamily="34" charset="-120"/>
                </a:rPr>
                <a:t>Chip &amp; Financial</a:t>
              </a:r>
              <a:endParaRPr lang="en-US" sz="1600"/>
            </a:p>
            <a:p>
              <a:pPr marL="0" indent="0">
                <a:lnSpc>
                  <a:spcPct val="120000"/>
                </a:lnSpc>
                <a:buNone/>
              </a:pPr>
              <a:r>
                <a:rPr lang="en-US" sz="1600" b="1">
                  <a:solidFill>
                    <a:srgbClr val="1A1A1A"/>
                  </a:solidFill>
                  <a:latin typeface="Calibri" pitchFamily="34" charset="0"/>
                  <a:ea typeface="Calibri" pitchFamily="34" charset="-122"/>
                  <a:cs typeface="Calibri" pitchFamily="34" charset="-120"/>
                </a:rPr>
                <a:t>Resilience</a:t>
              </a:r>
              <a:endParaRPr lang="en-US" sz="1600"/>
            </a:p>
          </p:txBody>
        </p:sp>
        <p:sp>
          <p:nvSpPr>
            <p:cNvPr id="39" name="Text 38">
              <a:extLst>
                <a:ext uri="{FF2B5EF4-FFF2-40B4-BE49-F238E27FC236}">
                  <a16:creationId xmlns:a16="http://schemas.microsoft.com/office/drawing/2014/main" id="{3B86555A-5255-5675-813B-40AE1D359129}"/>
                </a:ext>
              </a:extLst>
            </p:cNvPr>
            <p:cNvSpPr/>
            <p:nvPr/>
          </p:nvSpPr>
          <p:spPr>
            <a:xfrm>
              <a:off x="502920" y="2953512"/>
              <a:ext cx="1737360" cy="694944"/>
            </a:xfrm>
            <a:prstGeom prst="rect">
              <a:avLst/>
            </a:prstGeom>
            <a:noFill/>
            <a:ln/>
          </p:spPr>
          <p:txBody>
            <a:bodyPr wrap="square" rtlCol="0" anchor="ctr"/>
            <a:lstStyle/>
            <a:p>
              <a:pPr marL="0" indent="0">
                <a:lnSpc>
                  <a:spcPct val="120000"/>
                </a:lnSpc>
                <a:buNone/>
              </a:pPr>
              <a:r>
                <a:rPr lang="en-US" sz="1600" b="1">
                  <a:solidFill>
                    <a:srgbClr val="1A1A1A"/>
                  </a:solidFill>
                  <a:latin typeface="Calibri" pitchFamily="34" charset="0"/>
                  <a:ea typeface="Calibri" pitchFamily="34" charset="-122"/>
                  <a:cs typeface="Calibri" pitchFamily="34" charset="-120"/>
                </a:rPr>
                <a:t>Revenue Buffer</a:t>
              </a:r>
              <a:endParaRPr lang="en-US" sz="1600"/>
            </a:p>
            <a:p>
              <a:pPr marL="0" indent="0">
                <a:lnSpc>
                  <a:spcPct val="120000"/>
                </a:lnSpc>
                <a:buNone/>
              </a:pPr>
              <a:r>
                <a:rPr lang="en-US" sz="1600" b="1">
                  <a:solidFill>
                    <a:srgbClr val="1A1A1A"/>
                  </a:solidFill>
                  <a:latin typeface="Calibri" pitchFamily="34" charset="0"/>
                  <a:ea typeface="Calibri" pitchFamily="34" charset="-122"/>
                  <a:cs typeface="Calibri" pitchFamily="34" charset="-120"/>
                </a:rPr>
                <a:t>if Supply Fails</a:t>
              </a:r>
              <a:endParaRPr lang="en-US" sz="1600"/>
            </a:p>
          </p:txBody>
        </p:sp>
        <p:sp>
          <p:nvSpPr>
            <p:cNvPr id="49" name="Text 49">
              <a:extLst>
                <a:ext uri="{FF2B5EF4-FFF2-40B4-BE49-F238E27FC236}">
                  <a16:creationId xmlns:a16="http://schemas.microsoft.com/office/drawing/2014/main" id="{B753C089-9F22-856D-0B97-5864CC11691F}"/>
                </a:ext>
              </a:extLst>
            </p:cNvPr>
            <p:cNvSpPr/>
            <p:nvPr/>
          </p:nvSpPr>
          <p:spPr>
            <a:xfrm>
              <a:off x="502920" y="3758184"/>
              <a:ext cx="1737360" cy="694944"/>
            </a:xfrm>
            <a:prstGeom prst="rect">
              <a:avLst/>
            </a:prstGeom>
            <a:noFill/>
            <a:ln/>
          </p:spPr>
          <p:txBody>
            <a:bodyPr wrap="square" rtlCol="0" anchor="ctr"/>
            <a:lstStyle/>
            <a:p>
              <a:pPr marL="0" indent="0">
                <a:lnSpc>
                  <a:spcPct val="120000"/>
                </a:lnSpc>
                <a:buNone/>
              </a:pPr>
              <a:r>
                <a:rPr lang="en-US" sz="1600" b="1">
                  <a:solidFill>
                    <a:srgbClr val="1A1A1A"/>
                  </a:solidFill>
                  <a:latin typeface="Calibri" pitchFamily="34" charset="0"/>
                  <a:ea typeface="Calibri" pitchFamily="34" charset="-122"/>
                  <a:cs typeface="Calibri" pitchFamily="34" charset="-120"/>
                </a:rPr>
                <a:t>Sustainability</a:t>
              </a:r>
              <a:endParaRPr lang="en-US" sz="1600"/>
            </a:p>
            <a:p>
              <a:pPr marL="0" indent="0">
                <a:lnSpc>
                  <a:spcPct val="120000"/>
                </a:lnSpc>
                <a:buNone/>
              </a:pPr>
              <a:r>
                <a:rPr lang="en-US" sz="1600" b="1">
                  <a:solidFill>
                    <a:srgbClr val="1A1A1A"/>
                  </a:solidFill>
                  <a:latin typeface="Calibri" pitchFamily="34" charset="0"/>
                  <a:ea typeface="Calibri" pitchFamily="34" charset="-122"/>
                  <a:cs typeface="Calibri" pitchFamily="34" charset="-120"/>
                </a:rPr>
                <a:t>&amp; Circular Economy</a:t>
              </a:r>
              <a:endParaRPr lang="en-US" sz="1600"/>
            </a:p>
          </p:txBody>
        </p:sp>
      </p:grpSp>
      <p:grpSp>
        <p:nvGrpSpPr>
          <p:cNvPr id="63" name="Group 62">
            <a:extLst>
              <a:ext uri="{FF2B5EF4-FFF2-40B4-BE49-F238E27FC236}">
                <a16:creationId xmlns:a16="http://schemas.microsoft.com/office/drawing/2014/main" id="{2947A155-11FF-D0F3-FF69-47312220ECAB}"/>
              </a:ext>
            </a:extLst>
          </p:cNvPr>
          <p:cNvGrpSpPr/>
          <p:nvPr/>
        </p:nvGrpSpPr>
        <p:grpSpPr>
          <a:xfrm>
            <a:off x="2482978" y="788211"/>
            <a:ext cx="3084935" cy="5249010"/>
            <a:chOff x="2331720" y="822960"/>
            <a:chExt cx="2203704" cy="3563012"/>
          </a:xfrm>
        </p:grpSpPr>
        <p:sp>
          <p:nvSpPr>
            <p:cNvPr id="9" name="Shape 6">
              <a:extLst>
                <a:ext uri="{FF2B5EF4-FFF2-40B4-BE49-F238E27FC236}">
                  <a16:creationId xmlns:a16="http://schemas.microsoft.com/office/drawing/2014/main" id="{C05AE50D-8EA3-F323-3F90-97DC8B2DEEA4}"/>
                </a:ext>
              </a:extLst>
            </p:cNvPr>
            <p:cNvSpPr/>
            <p:nvPr/>
          </p:nvSpPr>
          <p:spPr>
            <a:xfrm>
              <a:off x="2331720" y="822960"/>
              <a:ext cx="2203704" cy="438912"/>
            </a:xfrm>
            <a:prstGeom prst="rect">
              <a:avLst/>
            </a:prstGeom>
            <a:solidFill>
              <a:srgbClr val="3A1A1A"/>
            </a:solidFill>
            <a:ln/>
          </p:spPr>
          <p:txBody>
            <a:bodyPr/>
            <a:lstStyle/>
            <a:p>
              <a:endParaRPr lang="en-US"/>
            </a:p>
          </p:txBody>
        </p:sp>
        <p:sp>
          <p:nvSpPr>
            <p:cNvPr id="10" name="Text 7">
              <a:extLst>
                <a:ext uri="{FF2B5EF4-FFF2-40B4-BE49-F238E27FC236}">
                  <a16:creationId xmlns:a16="http://schemas.microsoft.com/office/drawing/2014/main" id="{B747C14E-950B-24EB-E4C6-26D24151F234}"/>
                </a:ext>
              </a:extLst>
            </p:cNvPr>
            <p:cNvSpPr/>
            <p:nvPr/>
          </p:nvSpPr>
          <p:spPr>
            <a:xfrm>
              <a:off x="2423160" y="841248"/>
              <a:ext cx="2075688" cy="219456"/>
            </a:xfrm>
            <a:prstGeom prst="rect">
              <a:avLst/>
            </a:prstGeom>
            <a:noFill/>
            <a:ln/>
          </p:spPr>
          <p:txBody>
            <a:bodyPr wrap="square" rtlCol="0" anchor="ctr"/>
            <a:lstStyle/>
            <a:p>
              <a:pPr marL="0" indent="0">
                <a:buNone/>
              </a:pPr>
              <a:r>
                <a:rPr lang="en-US" sz="1400" b="1">
                  <a:solidFill>
                    <a:srgbClr val="FFFFFF"/>
                  </a:solidFill>
                  <a:latin typeface="Calibri" pitchFamily="34" charset="0"/>
                  <a:ea typeface="Calibri" pitchFamily="34" charset="-122"/>
                  <a:cs typeface="Calibri" pitchFamily="34" charset="-120"/>
                </a:rPr>
                <a:t>Nintendo Switch</a:t>
              </a:r>
              <a:endParaRPr lang="en-US" sz="1400"/>
            </a:p>
          </p:txBody>
        </p:sp>
        <p:sp>
          <p:nvSpPr>
            <p:cNvPr id="12" name="Text 8">
              <a:extLst>
                <a:ext uri="{FF2B5EF4-FFF2-40B4-BE49-F238E27FC236}">
                  <a16:creationId xmlns:a16="http://schemas.microsoft.com/office/drawing/2014/main" id="{86AFB182-B86E-1CF1-9062-DBD7C7D285F3}"/>
                </a:ext>
              </a:extLst>
            </p:cNvPr>
            <p:cNvSpPr/>
            <p:nvPr/>
          </p:nvSpPr>
          <p:spPr>
            <a:xfrm>
              <a:off x="2423160" y="1042416"/>
              <a:ext cx="2075688" cy="182880"/>
            </a:xfrm>
            <a:prstGeom prst="rect">
              <a:avLst/>
            </a:prstGeom>
            <a:noFill/>
            <a:ln/>
          </p:spPr>
          <p:txBody>
            <a:bodyPr wrap="square" rtlCol="0" anchor="ctr"/>
            <a:lstStyle/>
            <a:p>
              <a:pPr marL="0" indent="0">
                <a:buNone/>
              </a:pPr>
              <a:r>
                <a:rPr lang="en-US" sz="1000" i="1">
                  <a:solidFill>
                    <a:srgbClr val="CCCCCC"/>
                  </a:solidFill>
                  <a:latin typeface="Calibri" pitchFamily="34" charset="0"/>
                  <a:ea typeface="Calibri" pitchFamily="34" charset="-122"/>
                  <a:cs typeface="Calibri" pitchFamily="34" charset="-120"/>
                </a:rPr>
                <a:t>Single-segment · 100% hardware</a:t>
              </a:r>
              <a:endParaRPr lang="en-US" sz="1000"/>
            </a:p>
          </p:txBody>
        </p:sp>
        <p:sp>
          <p:nvSpPr>
            <p:cNvPr id="20" name="Shape 17">
              <a:extLst>
                <a:ext uri="{FF2B5EF4-FFF2-40B4-BE49-F238E27FC236}">
                  <a16:creationId xmlns:a16="http://schemas.microsoft.com/office/drawing/2014/main" id="{39E32F76-519F-22C7-3177-D34DF4B09421}"/>
                </a:ext>
              </a:extLst>
            </p:cNvPr>
            <p:cNvSpPr/>
            <p:nvPr/>
          </p:nvSpPr>
          <p:spPr>
            <a:xfrm>
              <a:off x="2423160" y="1380744"/>
              <a:ext cx="685800" cy="192024"/>
            </a:xfrm>
            <a:prstGeom prst="rect">
              <a:avLst/>
            </a:prstGeom>
            <a:solidFill>
              <a:srgbClr val="0A7B6E"/>
            </a:solidFill>
            <a:ln/>
          </p:spPr>
          <p:txBody>
            <a:bodyPr/>
            <a:lstStyle/>
            <a:p>
              <a:endParaRPr lang="en-US"/>
            </a:p>
          </p:txBody>
        </p:sp>
        <p:sp>
          <p:nvSpPr>
            <p:cNvPr id="21" name="Text 18">
              <a:extLst>
                <a:ext uri="{FF2B5EF4-FFF2-40B4-BE49-F238E27FC236}">
                  <a16:creationId xmlns:a16="http://schemas.microsoft.com/office/drawing/2014/main" id="{53936C04-06A5-9C25-3CD7-987AEB96825A}"/>
                </a:ext>
              </a:extLst>
            </p:cNvPr>
            <p:cNvSpPr/>
            <p:nvPr/>
          </p:nvSpPr>
          <p:spPr>
            <a:xfrm>
              <a:off x="2423160" y="1380744"/>
              <a:ext cx="685800" cy="192024"/>
            </a:xfrm>
            <a:prstGeom prst="rect">
              <a:avLst/>
            </a:prstGeom>
            <a:noFill/>
            <a:ln/>
          </p:spPr>
          <p:txBody>
            <a:bodyPr wrap="square" rtlCol="0" anchor="ctr"/>
            <a:lstStyle/>
            <a:p>
              <a:pPr marL="0" indent="0" algn="ctr">
                <a:buNone/>
              </a:pPr>
              <a:r>
                <a:rPr lang="en-US" sz="1100" b="1">
                  <a:solidFill>
                    <a:srgbClr val="FFFFFF"/>
                  </a:solidFill>
                  <a:latin typeface="Calibri" pitchFamily="34" charset="0"/>
                  <a:ea typeface="Calibri" pitchFamily="34" charset="-122"/>
                  <a:cs typeface="Calibri" pitchFamily="34" charset="-120"/>
                </a:rPr>
                <a:t>LEADS</a:t>
              </a:r>
              <a:endParaRPr lang="en-US" sz="1100"/>
            </a:p>
          </p:txBody>
        </p:sp>
        <p:sp>
          <p:nvSpPr>
            <p:cNvPr id="22" name="Text 19">
              <a:extLst>
                <a:ext uri="{FF2B5EF4-FFF2-40B4-BE49-F238E27FC236}">
                  <a16:creationId xmlns:a16="http://schemas.microsoft.com/office/drawing/2014/main" id="{1CBD512B-DDE9-0508-6E3D-F6F5AEE05F76}"/>
                </a:ext>
              </a:extLst>
            </p:cNvPr>
            <p:cNvSpPr/>
            <p:nvPr/>
          </p:nvSpPr>
          <p:spPr>
            <a:xfrm>
              <a:off x="2423160" y="1570220"/>
              <a:ext cx="2075688" cy="420624"/>
            </a:xfrm>
            <a:prstGeom prst="rect">
              <a:avLst/>
            </a:prstGeom>
            <a:noFill/>
            <a:ln/>
          </p:spPr>
          <p:txBody>
            <a:bodyPr wrap="square" lIns="91440" tIns="45720" rIns="91440" bIns="45720" rtlCol="0" anchor="t"/>
            <a:lstStyle/>
            <a:p>
              <a:pPr marL="0" indent="0">
                <a:lnSpc>
                  <a:spcPct val="118000"/>
                </a:lnSpc>
                <a:buNone/>
              </a:pPr>
              <a:r>
                <a:rPr lang="en-US" sz="1100">
                  <a:solidFill>
                    <a:srgbClr val="555555"/>
                  </a:solidFill>
                  <a:latin typeface="Calibri"/>
                  <a:ea typeface="Calibri"/>
                  <a:cs typeface="Calibri"/>
                </a:rPr>
                <a:t>Shifted to Vietnam 2019 — 6 yrs before tariffs. Held Switch 2 at $449.99 while Sony raised prices 30–50%.</a:t>
              </a:r>
              <a:endParaRPr lang="en-US" sz="1100">
                <a:latin typeface="Calibri"/>
                <a:ea typeface="Calibri"/>
                <a:cs typeface="Calibri"/>
              </a:endParaRPr>
            </a:p>
          </p:txBody>
        </p:sp>
        <p:sp>
          <p:nvSpPr>
            <p:cNvPr id="30" name="Shape 28">
              <a:extLst>
                <a:ext uri="{FF2B5EF4-FFF2-40B4-BE49-F238E27FC236}">
                  <a16:creationId xmlns:a16="http://schemas.microsoft.com/office/drawing/2014/main" id="{9BD94E8E-9EA4-0FF4-4157-9918601AAEE3}"/>
                </a:ext>
              </a:extLst>
            </p:cNvPr>
            <p:cNvSpPr/>
            <p:nvPr/>
          </p:nvSpPr>
          <p:spPr>
            <a:xfrm>
              <a:off x="2423160" y="2185416"/>
              <a:ext cx="685800" cy="192024"/>
            </a:xfrm>
            <a:prstGeom prst="rect">
              <a:avLst/>
            </a:prstGeom>
            <a:solidFill>
              <a:srgbClr val="B8760A"/>
            </a:solidFill>
            <a:ln/>
          </p:spPr>
          <p:txBody>
            <a:bodyPr/>
            <a:lstStyle/>
            <a:p>
              <a:endParaRPr lang="en-US"/>
            </a:p>
          </p:txBody>
        </p:sp>
        <p:sp>
          <p:nvSpPr>
            <p:cNvPr id="31" name="Text 29">
              <a:extLst>
                <a:ext uri="{FF2B5EF4-FFF2-40B4-BE49-F238E27FC236}">
                  <a16:creationId xmlns:a16="http://schemas.microsoft.com/office/drawing/2014/main" id="{748027E3-F9BB-198D-69E1-2D3C2BBBF39E}"/>
                </a:ext>
              </a:extLst>
            </p:cNvPr>
            <p:cNvSpPr/>
            <p:nvPr/>
          </p:nvSpPr>
          <p:spPr>
            <a:xfrm>
              <a:off x="2423160" y="2185416"/>
              <a:ext cx="685800" cy="192024"/>
            </a:xfrm>
            <a:prstGeom prst="rect">
              <a:avLst/>
            </a:prstGeom>
            <a:noFill/>
            <a:ln/>
          </p:spPr>
          <p:txBody>
            <a:bodyPr wrap="square" rtlCol="0" anchor="ctr"/>
            <a:lstStyle/>
            <a:p>
              <a:pPr marL="0" indent="0" algn="ctr">
                <a:buNone/>
              </a:pPr>
              <a:r>
                <a:rPr lang="en-US" sz="1000" b="1">
                  <a:solidFill>
                    <a:srgbClr val="FFFFFF"/>
                  </a:solidFill>
                  <a:latin typeface="Calibri" pitchFamily="34" charset="0"/>
                  <a:ea typeface="Calibri" pitchFamily="34" charset="-122"/>
                  <a:cs typeface="Calibri" pitchFamily="34" charset="-120"/>
                </a:rPr>
                <a:t>MODERATE</a:t>
              </a:r>
              <a:endParaRPr lang="en-US" sz="1000"/>
            </a:p>
          </p:txBody>
        </p:sp>
        <p:sp>
          <p:nvSpPr>
            <p:cNvPr id="32" name="Text 30">
              <a:extLst>
                <a:ext uri="{FF2B5EF4-FFF2-40B4-BE49-F238E27FC236}">
                  <a16:creationId xmlns:a16="http://schemas.microsoft.com/office/drawing/2014/main" id="{EB8967CD-7886-C312-656B-99FC746B5CB1}"/>
                </a:ext>
              </a:extLst>
            </p:cNvPr>
            <p:cNvSpPr/>
            <p:nvPr/>
          </p:nvSpPr>
          <p:spPr>
            <a:xfrm>
              <a:off x="2423160" y="2374892"/>
              <a:ext cx="2075688" cy="420624"/>
            </a:xfrm>
            <a:prstGeom prst="rect">
              <a:avLst/>
            </a:prstGeom>
            <a:noFill/>
            <a:ln/>
          </p:spPr>
          <p:txBody>
            <a:bodyPr wrap="square" lIns="91440" tIns="45720" rIns="91440" bIns="45720" rtlCol="0" anchor="t"/>
            <a:lstStyle/>
            <a:p>
              <a:pPr marL="0" indent="0">
                <a:lnSpc>
                  <a:spcPct val="118000"/>
                </a:lnSpc>
                <a:buNone/>
              </a:pPr>
              <a:r>
                <a:rPr lang="en-US" sz="1100">
                  <a:solidFill>
                    <a:srgbClr val="555555"/>
                  </a:solidFill>
                  <a:latin typeface="Calibri"/>
                  <a:ea typeface="Calibri"/>
                  <a:cs typeface="Calibri"/>
                </a:rPr>
                <a:t>23.93% net margin, 27% market cap in cash. Nvidia chip avoids AMD/TSMC crunch — but single-source, no backup.</a:t>
              </a:r>
              <a:endParaRPr lang="en-US" sz="1100">
                <a:latin typeface="Calibri"/>
                <a:ea typeface="Calibri"/>
                <a:cs typeface="Calibri"/>
              </a:endParaRPr>
            </a:p>
          </p:txBody>
        </p:sp>
        <p:sp>
          <p:nvSpPr>
            <p:cNvPr id="40" name="Shape 39">
              <a:extLst>
                <a:ext uri="{FF2B5EF4-FFF2-40B4-BE49-F238E27FC236}">
                  <a16:creationId xmlns:a16="http://schemas.microsoft.com/office/drawing/2014/main" id="{DFB373D2-DC1F-870B-CD96-9E68B6EB0924}"/>
                </a:ext>
              </a:extLst>
            </p:cNvPr>
            <p:cNvSpPr/>
            <p:nvPr/>
          </p:nvSpPr>
          <p:spPr>
            <a:xfrm>
              <a:off x="2423160" y="2990088"/>
              <a:ext cx="685800" cy="192024"/>
            </a:xfrm>
            <a:prstGeom prst="rect">
              <a:avLst/>
            </a:prstGeom>
            <a:solidFill>
              <a:srgbClr val="E60012"/>
            </a:solidFill>
            <a:ln/>
          </p:spPr>
          <p:txBody>
            <a:bodyPr/>
            <a:lstStyle/>
            <a:p>
              <a:endParaRPr lang="en-US"/>
            </a:p>
          </p:txBody>
        </p:sp>
        <p:sp>
          <p:nvSpPr>
            <p:cNvPr id="41" name="Text 40">
              <a:extLst>
                <a:ext uri="{FF2B5EF4-FFF2-40B4-BE49-F238E27FC236}">
                  <a16:creationId xmlns:a16="http://schemas.microsoft.com/office/drawing/2014/main" id="{3432D768-F944-7881-8935-C84B872F131A}"/>
                </a:ext>
              </a:extLst>
            </p:cNvPr>
            <p:cNvSpPr/>
            <p:nvPr/>
          </p:nvSpPr>
          <p:spPr>
            <a:xfrm>
              <a:off x="2423160" y="2990088"/>
              <a:ext cx="685800" cy="192024"/>
            </a:xfrm>
            <a:prstGeom prst="rect">
              <a:avLst/>
            </a:prstGeom>
            <a:noFill/>
            <a:ln/>
          </p:spPr>
          <p:txBody>
            <a:bodyPr wrap="square" rtlCol="0" anchor="ctr"/>
            <a:lstStyle/>
            <a:p>
              <a:pPr marL="0" indent="0" algn="ctr">
                <a:buNone/>
              </a:pPr>
              <a:r>
                <a:rPr lang="en-US" sz="1100" b="1">
                  <a:solidFill>
                    <a:srgbClr val="FFFFFF"/>
                  </a:solidFill>
                  <a:latin typeface="Calibri" pitchFamily="34" charset="0"/>
                  <a:ea typeface="Calibri" pitchFamily="34" charset="-122"/>
                  <a:cs typeface="Calibri" pitchFamily="34" charset="-120"/>
                </a:rPr>
                <a:t>NONE</a:t>
              </a:r>
              <a:endParaRPr lang="en-US" sz="1100"/>
            </a:p>
          </p:txBody>
        </p:sp>
        <p:sp>
          <p:nvSpPr>
            <p:cNvPr id="42" name="Text 41">
              <a:extLst>
                <a:ext uri="{FF2B5EF4-FFF2-40B4-BE49-F238E27FC236}">
                  <a16:creationId xmlns:a16="http://schemas.microsoft.com/office/drawing/2014/main" id="{E33888E7-CF5C-077A-64B8-91AF3C564D7C}"/>
                </a:ext>
              </a:extLst>
            </p:cNvPr>
            <p:cNvSpPr/>
            <p:nvPr/>
          </p:nvSpPr>
          <p:spPr>
            <a:xfrm>
              <a:off x="2423160" y="3172069"/>
              <a:ext cx="2075688" cy="420624"/>
            </a:xfrm>
            <a:prstGeom prst="rect">
              <a:avLst/>
            </a:prstGeom>
            <a:noFill/>
            <a:ln/>
          </p:spPr>
          <p:txBody>
            <a:bodyPr wrap="square" rtlCol="0" anchor="t"/>
            <a:lstStyle/>
            <a:p>
              <a:pPr marL="0" indent="0">
                <a:lnSpc>
                  <a:spcPct val="118000"/>
                </a:lnSpc>
                <a:buNone/>
              </a:pPr>
              <a:r>
                <a:rPr lang="en-US" sz="1100">
                  <a:solidFill>
                    <a:srgbClr val="555555"/>
                  </a:solidFill>
                  <a:latin typeface="Calibri" pitchFamily="34" charset="0"/>
                  <a:ea typeface="Calibri" pitchFamily="34" charset="-122"/>
                  <a:cs typeface="Calibri" pitchFamily="34" charset="-120"/>
                </a:rPr>
                <a:t>100% hardware business. Supply failure = full revenue impact. Switch Online not comparable to Game Pass in scale.</a:t>
              </a:r>
              <a:endParaRPr lang="en-US" sz="1100"/>
            </a:p>
          </p:txBody>
        </p:sp>
        <p:sp>
          <p:nvSpPr>
            <p:cNvPr id="50" name="Shape 50">
              <a:extLst>
                <a:ext uri="{FF2B5EF4-FFF2-40B4-BE49-F238E27FC236}">
                  <a16:creationId xmlns:a16="http://schemas.microsoft.com/office/drawing/2014/main" id="{0BB826C8-8802-A0F3-C330-FACB81C2AD51}"/>
                </a:ext>
              </a:extLst>
            </p:cNvPr>
            <p:cNvSpPr/>
            <p:nvPr/>
          </p:nvSpPr>
          <p:spPr>
            <a:xfrm>
              <a:off x="2423160" y="3794760"/>
              <a:ext cx="685800" cy="192024"/>
            </a:xfrm>
            <a:prstGeom prst="rect">
              <a:avLst/>
            </a:prstGeom>
            <a:solidFill>
              <a:srgbClr val="B8760A"/>
            </a:solidFill>
            <a:ln/>
          </p:spPr>
          <p:txBody>
            <a:bodyPr/>
            <a:lstStyle/>
            <a:p>
              <a:endParaRPr lang="en-US"/>
            </a:p>
          </p:txBody>
        </p:sp>
        <p:sp>
          <p:nvSpPr>
            <p:cNvPr id="51" name="Text 51">
              <a:extLst>
                <a:ext uri="{FF2B5EF4-FFF2-40B4-BE49-F238E27FC236}">
                  <a16:creationId xmlns:a16="http://schemas.microsoft.com/office/drawing/2014/main" id="{D3F9CB7F-9AC7-2F56-0C79-69B2AFFF9BE1}"/>
                </a:ext>
              </a:extLst>
            </p:cNvPr>
            <p:cNvSpPr/>
            <p:nvPr/>
          </p:nvSpPr>
          <p:spPr>
            <a:xfrm>
              <a:off x="2423160" y="3794760"/>
              <a:ext cx="685800" cy="192024"/>
            </a:xfrm>
            <a:prstGeom prst="rect">
              <a:avLst/>
            </a:prstGeom>
            <a:noFill/>
            <a:ln/>
          </p:spPr>
          <p:txBody>
            <a:bodyPr wrap="square" rtlCol="0" anchor="ctr"/>
            <a:lstStyle/>
            <a:p>
              <a:pPr marL="0" indent="0" algn="ctr">
                <a:buNone/>
              </a:pPr>
              <a:r>
                <a:rPr lang="en-US" sz="1100" b="1">
                  <a:solidFill>
                    <a:srgbClr val="FFFFFF"/>
                  </a:solidFill>
                  <a:latin typeface="Calibri" pitchFamily="34" charset="0"/>
                  <a:ea typeface="Calibri" pitchFamily="34" charset="-122"/>
                  <a:cs typeface="Calibri" pitchFamily="34" charset="-120"/>
                </a:rPr>
                <a:t>MODERATE</a:t>
              </a:r>
              <a:endParaRPr lang="en-US" sz="1100"/>
            </a:p>
          </p:txBody>
        </p:sp>
        <p:sp>
          <p:nvSpPr>
            <p:cNvPr id="52" name="Text 52">
              <a:extLst>
                <a:ext uri="{FF2B5EF4-FFF2-40B4-BE49-F238E27FC236}">
                  <a16:creationId xmlns:a16="http://schemas.microsoft.com/office/drawing/2014/main" id="{F8813159-3B24-CB1F-3F7B-7C7F116584C8}"/>
                </a:ext>
              </a:extLst>
            </p:cNvPr>
            <p:cNvSpPr/>
            <p:nvPr/>
          </p:nvSpPr>
          <p:spPr>
            <a:xfrm>
              <a:off x="2423160" y="3965348"/>
              <a:ext cx="2075688" cy="420624"/>
            </a:xfrm>
            <a:prstGeom prst="rect">
              <a:avLst/>
            </a:prstGeom>
            <a:noFill/>
            <a:ln/>
          </p:spPr>
          <p:txBody>
            <a:bodyPr wrap="square" rtlCol="0" anchor="t"/>
            <a:lstStyle/>
            <a:p>
              <a:pPr marL="0" indent="0">
                <a:lnSpc>
                  <a:spcPct val="118000"/>
                </a:lnSpc>
                <a:buNone/>
              </a:pPr>
              <a:r>
                <a:rPr lang="en-US" sz="1000">
                  <a:solidFill>
                    <a:srgbClr val="555555"/>
                  </a:solidFill>
                  <a:latin typeface="Calibri" pitchFamily="34" charset="0"/>
                  <a:ea typeface="Calibri" pitchFamily="34" charset="-122"/>
                  <a:cs typeface="Calibri" pitchFamily="34" charset="-120"/>
                </a:rPr>
                <a:t>ISO 14001, board governance, Take Back program. No SBTi target — 99.3% of emissions are Scope 3, unaddressed.</a:t>
              </a:r>
              <a:endParaRPr lang="en-US" sz="1000"/>
            </a:p>
          </p:txBody>
        </p:sp>
      </p:grpSp>
      <p:grpSp>
        <p:nvGrpSpPr>
          <p:cNvPr id="62" name="Group 61">
            <a:extLst>
              <a:ext uri="{FF2B5EF4-FFF2-40B4-BE49-F238E27FC236}">
                <a16:creationId xmlns:a16="http://schemas.microsoft.com/office/drawing/2014/main" id="{AF4DF3A8-56F0-63A2-A1E5-2EC20CE75AFA}"/>
              </a:ext>
            </a:extLst>
          </p:cNvPr>
          <p:cNvGrpSpPr/>
          <p:nvPr/>
        </p:nvGrpSpPr>
        <p:grpSpPr>
          <a:xfrm>
            <a:off x="5644717" y="789617"/>
            <a:ext cx="3248886" cy="5247609"/>
            <a:chOff x="4617720" y="822960"/>
            <a:chExt cx="2176272" cy="3563012"/>
          </a:xfrm>
        </p:grpSpPr>
        <p:sp>
          <p:nvSpPr>
            <p:cNvPr id="13" name="Shape 9">
              <a:extLst>
                <a:ext uri="{FF2B5EF4-FFF2-40B4-BE49-F238E27FC236}">
                  <a16:creationId xmlns:a16="http://schemas.microsoft.com/office/drawing/2014/main" id="{C6DB9CAB-42C7-FE08-EE49-E1D213F1CC7E}"/>
                </a:ext>
              </a:extLst>
            </p:cNvPr>
            <p:cNvSpPr/>
            <p:nvPr/>
          </p:nvSpPr>
          <p:spPr>
            <a:xfrm>
              <a:off x="4617720" y="822960"/>
              <a:ext cx="2176272" cy="438912"/>
            </a:xfrm>
            <a:prstGeom prst="rect">
              <a:avLst/>
            </a:prstGeom>
            <a:solidFill>
              <a:srgbClr val="1A1A3A"/>
            </a:solidFill>
            <a:ln/>
          </p:spPr>
          <p:txBody>
            <a:bodyPr/>
            <a:lstStyle/>
            <a:p>
              <a:endParaRPr lang="en-US"/>
            </a:p>
          </p:txBody>
        </p:sp>
        <p:sp>
          <p:nvSpPr>
            <p:cNvPr id="14" name="Text 10">
              <a:extLst>
                <a:ext uri="{FF2B5EF4-FFF2-40B4-BE49-F238E27FC236}">
                  <a16:creationId xmlns:a16="http://schemas.microsoft.com/office/drawing/2014/main" id="{EF512513-C761-9685-4975-8FF051719446}"/>
                </a:ext>
              </a:extLst>
            </p:cNvPr>
            <p:cNvSpPr/>
            <p:nvPr/>
          </p:nvSpPr>
          <p:spPr>
            <a:xfrm>
              <a:off x="4709160" y="841248"/>
              <a:ext cx="2048256" cy="219456"/>
            </a:xfrm>
            <a:prstGeom prst="rect">
              <a:avLst/>
            </a:prstGeom>
            <a:noFill/>
            <a:ln/>
          </p:spPr>
          <p:txBody>
            <a:bodyPr wrap="square" rtlCol="0" anchor="ctr"/>
            <a:lstStyle/>
            <a:p>
              <a:pPr marL="0" indent="0">
                <a:buNone/>
              </a:pPr>
              <a:r>
                <a:rPr lang="en-US" sz="1400" b="1">
                  <a:solidFill>
                    <a:srgbClr val="FFFFFF"/>
                  </a:solidFill>
                  <a:latin typeface="Calibri" pitchFamily="34" charset="0"/>
                  <a:ea typeface="Calibri" pitchFamily="34" charset="-122"/>
                  <a:cs typeface="Calibri" pitchFamily="34" charset="-120"/>
                </a:rPr>
                <a:t>Sony PS5</a:t>
              </a:r>
              <a:endParaRPr lang="en-US" sz="1400"/>
            </a:p>
          </p:txBody>
        </p:sp>
        <p:sp>
          <p:nvSpPr>
            <p:cNvPr id="15" name="Text 11">
              <a:extLst>
                <a:ext uri="{FF2B5EF4-FFF2-40B4-BE49-F238E27FC236}">
                  <a16:creationId xmlns:a16="http://schemas.microsoft.com/office/drawing/2014/main" id="{C2FAAB20-FCF4-4E3F-A37D-56AD366FC243}"/>
                </a:ext>
              </a:extLst>
            </p:cNvPr>
            <p:cNvSpPr/>
            <p:nvPr/>
          </p:nvSpPr>
          <p:spPr>
            <a:xfrm>
              <a:off x="4709160" y="1042416"/>
              <a:ext cx="2048256" cy="182880"/>
            </a:xfrm>
            <a:prstGeom prst="rect">
              <a:avLst/>
            </a:prstGeom>
            <a:noFill/>
            <a:ln/>
          </p:spPr>
          <p:txBody>
            <a:bodyPr wrap="square" rtlCol="0" anchor="ctr"/>
            <a:lstStyle/>
            <a:p>
              <a:pPr marL="0" indent="0">
                <a:buNone/>
              </a:pPr>
              <a:r>
                <a:rPr lang="en-US" sz="1000" i="1">
                  <a:solidFill>
                    <a:srgbClr val="CCCCCC"/>
                  </a:solidFill>
                  <a:latin typeface="Calibri" pitchFamily="34" charset="0"/>
                  <a:ea typeface="Calibri" pitchFamily="34" charset="-122"/>
                  <a:cs typeface="Calibri" pitchFamily="34" charset="-120"/>
                </a:rPr>
                <a:t>Games + film + PS Plus</a:t>
              </a:r>
              <a:endParaRPr lang="en-US" sz="1000"/>
            </a:p>
          </p:txBody>
        </p:sp>
        <p:sp>
          <p:nvSpPr>
            <p:cNvPr id="23" name="Shape 20">
              <a:extLst>
                <a:ext uri="{FF2B5EF4-FFF2-40B4-BE49-F238E27FC236}">
                  <a16:creationId xmlns:a16="http://schemas.microsoft.com/office/drawing/2014/main" id="{6DF6C941-3901-DCA9-C61A-066DE7D3E427}"/>
                </a:ext>
              </a:extLst>
            </p:cNvPr>
            <p:cNvSpPr/>
            <p:nvPr/>
          </p:nvSpPr>
          <p:spPr>
            <a:xfrm>
              <a:off x="4709160" y="1380744"/>
              <a:ext cx="685800" cy="192024"/>
            </a:xfrm>
            <a:prstGeom prst="rect">
              <a:avLst/>
            </a:prstGeom>
            <a:solidFill>
              <a:srgbClr val="E60012"/>
            </a:solidFill>
            <a:ln/>
          </p:spPr>
          <p:txBody>
            <a:bodyPr/>
            <a:lstStyle/>
            <a:p>
              <a:endParaRPr lang="en-US"/>
            </a:p>
          </p:txBody>
        </p:sp>
        <p:sp>
          <p:nvSpPr>
            <p:cNvPr id="24" name="Text 21">
              <a:extLst>
                <a:ext uri="{FF2B5EF4-FFF2-40B4-BE49-F238E27FC236}">
                  <a16:creationId xmlns:a16="http://schemas.microsoft.com/office/drawing/2014/main" id="{89C55FA2-382E-8357-A8CC-D1C2A94BE94F}"/>
                </a:ext>
              </a:extLst>
            </p:cNvPr>
            <p:cNvSpPr/>
            <p:nvPr/>
          </p:nvSpPr>
          <p:spPr>
            <a:xfrm>
              <a:off x="4709160" y="1380744"/>
              <a:ext cx="685800" cy="192024"/>
            </a:xfrm>
            <a:prstGeom prst="rect">
              <a:avLst/>
            </a:prstGeom>
            <a:noFill/>
            <a:ln/>
          </p:spPr>
          <p:txBody>
            <a:bodyPr wrap="square" rtlCol="0" anchor="ctr"/>
            <a:lstStyle/>
            <a:p>
              <a:pPr marL="0" indent="0" algn="ctr">
                <a:buNone/>
              </a:pPr>
              <a:r>
                <a:rPr lang="en-US" sz="1100" b="1">
                  <a:solidFill>
                    <a:srgbClr val="FFFFFF"/>
                  </a:solidFill>
                  <a:latin typeface="Calibri" pitchFamily="34" charset="0"/>
                  <a:ea typeface="Calibri" pitchFamily="34" charset="-122"/>
                  <a:cs typeface="Calibri" pitchFamily="34" charset="-120"/>
                </a:rPr>
                <a:t>WEAK</a:t>
              </a:r>
              <a:endParaRPr lang="en-US" sz="1100"/>
            </a:p>
          </p:txBody>
        </p:sp>
        <p:sp>
          <p:nvSpPr>
            <p:cNvPr id="25" name="Text 22">
              <a:extLst>
                <a:ext uri="{FF2B5EF4-FFF2-40B4-BE49-F238E27FC236}">
                  <a16:creationId xmlns:a16="http://schemas.microsoft.com/office/drawing/2014/main" id="{B7B13023-B29E-9944-9B43-DFF9E7495EB3}"/>
                </a:ext>
              </a:extLst>
            </p:cNvPr>
            <p:cNvSpPr/>
            <p:nvPr/>
          </p:nvSpPr>
          <p:spPr>
            <a:xfrm>
              <a:off x="4709160" y="1562725"/>
              <a:ext cx="2048256" cy="420624"/>
            </a:xfrm>
            <a:prstGeom prst="rect">
              <a:avLst/>
            </a:prstGeom>
            <a:noFill/>
            <a:ln/>
          </p:spPr>
          <p:txBody>
            <a:bodyPr wrap="square" lIns="91440" tIns="45720" rIns="91440" bIns="45720" rtlCol="0" anchor="t"/>
            <a:lstStyle/>
            <a:p>
              <a:pPr marL="0" indent="0">
                <a:lnSpc>
                  <a:spcPct val="118000"/>
                </a:lnSpc>
                <a:buNone/>
              </a:pPr>
              <a:r>
                <a:rPr lang="en-US" sz="1100">
                  <a:solidFill>
                    <a:srgbClr val="555555"/>
                  </a:solidFill>
                  <a:latin typeface="Calibri"/>
                  <a:ea typeface="Calibri"/>
                  <a:cs typeface="Calibri"/>
                </a:rPr>
                <a:t>Still China-based when 2025 tariffs hit. Two crises back-to-back: chip shortage 2020–23, then AI memory surge.</a:t>
              </a:r>
              <a:endParaRPr lang="en-US" sz="1100">
                <a:latin typeface="Calibri"/>
                <a:ea typeface="Calibri"/>
                <a:cs typeface="Calibri"/>
              </a:endParaRPr>
            </a:p>
          </p:txBody>
        </p:sp>
        <p:sp>
          <p:nvSpPr>
            <p:cNvPr id="33" name="Shape 31">
              <a:extLst>
                <a:ext uri="{FF2B5EF4-FFF2-40B4-BE49-F238E27FC236}">
                  <a16:creationId xmlns:a16="http://schemas.microsoft.com/office/drawing/2014/main" id="{95D95B57-DDAB-35DF-059E-2517BD96D3DB}"/>
                </a:ext>
              </a:extLst>
            </p:cNvPr>
            <p:cNvSpPr/>
            <p:nvPr/>
          </p:nvSpPr>
          <p:spPr>
            <a:xfrm>
              <a:off x="4709160" y="2185416"/>
              <a:ext cx="685800" cy="192024"/>
            </a:xfrm>
            <a:prstGeom prst="rect">
              <a:avLst/>
            </a:prstGeom>
            <a:solidFill>
              <a:srgbClr val="E60012"/>
            </a:solidFill>
            <a:ln/>
          </p:spPr>
          <p:txBody>
            <a:bodyPr/>
            <a:lstStyle/>
            <a:p>
              <a:endParaRPr lang="en-US"/>
            </a:p>
          </p:txBody>
        </p:sp>
        <p:sp>
          <p:nvSpPr>
            <p:cNvPr id="34" name="Text 32">
              <a:extLst>
                <a:ext uri="{FF2B5EF4-FFF2-40B4-BE49-F238E27FC236}">
                  <a16:creationId xmlns:a16="http://schemas.microsoft.com/office/drawing/2014/main" id="{4A7F5E51-37C4-5D55-6CC6-9829E3C565C7}"/>
                </a:ext>
              </a:extLst>
            </p:cNvPr>
            <p:cNvSpPr/>
            <p:nvPr/>
          </p:nvSpPr>
          <p:spPr>
            <a:xfrm>
              <a:off x="4709160" y="2185416"/>
              <a:ext cx="685800" cy="192024"/>
            </a:xfrm>
            <a:prstGeom prst="rect">
              <a:avLst/>
            </a:prstGeom>
            <a:noFill/>
            <a:ln/>
          </p:spPr>
          <p:txBody>
            <a:bodyPr wrap="square" rtlCol="0" anchor="ctr"/>
            <a:lstStyle/>
            <a:p>
              <a:pPr marL="0" indent="0" algn="ctr">
                <a:buNone/>
              </a:pPr>
              <a:r>
                <a:rPr lang="en-US" sz="1100" b="1">
                  <a:solidFill>
                    <a:srgbClr val="FFFFFF"/>
                  </a:solidFill>
                  <a:latin typeface="Calibri" pitchFamily="34" charset="0"/>
                  <a:ea typeface="Calibri" pitchFamily="34" charset="-122"/>
                  <a:cs typeface="Calibri" pitchFamily="34" charset="-120"/>
                </a:rPr>
                <a:t>WEAK</a:t>
              </a:r>
              <a:endParaRPr lang="en-US" sz="1100"/>
            </a:p>
          </p:txBody>
        </p:sp>
        <p:sp>
          <p:nvSpPr>
            <p:cNvPr id="35" name="Text 33">
              <a:extLst>
                <a:ext uri="{FF2B5EF4-FFF2-40B4-BE49-F238E27FC236}">
                  <a16:creationId xmlns:a16="http://schemas.microsoft.com/office/drawing/2014/main" id="{85EE03D5-9E7A-0A72-9C1A-DFE11514B3E6}"/>
                </a:ext>
              </a:extLst>
            </p:cNvPr>
            <p:cNvSpPr/>
            <p:nvPr/>
          </p:nvSpPr>
          <p:spPr>
            <a:xfrm>
              <a:off x="4709160" y="2359902"/>
              <a:ext cx="2048256" cy="420624"/>
            </a:xfrm>
            <a:prstGeom prst="rect">
              <a:avLst/>
            </a:prstGeom>
            <a:noFill/>
            <a:ln/>
          </p:spPr>
          <p:txBody>
            <a:bodyPr wrap="square" lIns="91440" tIns="45720" rIns="91440" bIns="45720" rtlCol="0" anchor="t"/>
            <a:lstStyle/>
            <a:p>
              <a:pPr marL="0" indent="0">
                <a:lnSpc>
                  <a:spcPct val="118000"/>
                </a:lnSpc>
                <a:buNone/>
              </a:pPr>
              <a:r>
                <a:rPr lang="en-US" sz="1100">
                  <a:solidFill>
                    <a:srgbClr val="555555"/>
                  </a:solidFill>
                  <a:latin typeface="Calibri"/>
                  <a:ea typeface="Calibri"/>
                  <a:cs typeface="Calibri"/>
                </a:rPr>
                <a:t>AMD/TSMC advanced node hit hardest in shortage. PS5 cut to 18M units. Memory surge adding ¥30B cost in 2026.</a:t>
              </a:r>
              <a:endParaRPr lang="en-US" sz="1100">
                <a:latin typeface="Calibri"/>
                <a:ea typeface="Calibri"/>
                <a:cs typeface="Calibri"/>
              </a:endParaRPr>
            </a:p>
          </p:txBody>
        </p:sp>
        <p:sp>
          <p:nvSpPr>
            <p:cNvPr id="43" name="Shape 42">
              <a:extLst>
                <a:ext uri="{FF2B5EF4-FFF2-40B4-BE49-F238E27FC236}">
                  <a16:creationId xmlns:a16="http://schemas.microsoft.com/office/drawing/2014/main" id="{7392528A-4CAB-E483-B835-D6032E098BF8}"/>
                </a:ext>
              </a:extLst>
            </p:cNvPr>
            <p:cNvSpPr/>
            <p:nvPr/>
          </p:nvSpPr>
          <p:spPr>
            <a:xfrm>
              <a:off x="4709160" y="2990088"/>
              <a:ext cx="685800" cy="192024"/>
            </a:xfrm>
            <a:prstGeom prst="rect">
              <a:avLst/>
            </a:prstGeom>
            <a:solidFill>
              <a:srgbClr val="B8760A"/>
            </a:solidFill>
            <a:ln/>
          </p:spPr>
          <p:txBody>
            <a:bodyPr/>
            <a:lstStyle/>
            <a:p>
              <a:endParaRPr lang="en-US"/>
            </a:p>
          </p:txBody>
        </p:sp>
        <p:sp>
          <p:nvSpPr>
            <p:cNvPr id="44" name="Text 43">
              <a:extLst>
                <a:ext uri="{FF2B5EF4-FFF2-40B4-BE49-F238E27FC236}">
                  <a16:creationId xmlns:a16="http://schemas.microsoft.com/office/drawing/2014/main" id="{ED7AD4C3-1815-900D-3565-21EE3A733BC9}"/>
                </a:ext>
              </a:extLst>
            </p:cNvPr>
            <p:cNvSpPr/>
            <p:nvPr/>
          </p:nvSpPr>
          <p:spPr>
            <a:xfrm>
              <a:off x="4709160" y="2990088"/>
              <a:ext cx="685800" cy="192024"/>
            </a:xfrm>
            <a:prstGeom prst="rect">
              <a:avLst/>
            </a:prstGeom>
            <a:noFill/>
            <a:ln/>
          </p:spPr>
          <p:txBody>
            <a:bodyPr wrap="square" rtlCol="0" anchor="ctr"/>
            <a:lstStyle/>
            <a:p>
              <a:pPr marL="0" indent="0" algn="ctr">
                <a:buNone/>
              </a:pPr>
              <a:r>
                <a:rPr lang="en-US" sz="1100" b="1">
                  <a:solidFill>
                    <a:srgbClr val="FFFFFF"/>
                  </a:solidFill>
                  <a:latin typeface="Calibri" pitchFamily="34" charset="0"/>
                  <a:ea typeface="Calibri" pitchFamily="34" charset="-122"/>
                  <a:cs typeface="Calibri" pitchFamily="34" charset="-120"/>
                </a:rPr>
                <a:t>MEDIUM</a:t>
              </a:r>
              <a:endParaRPr lang="en-US" sz="1100"/>
            </a:p>
          </p:txBody>
        </p:sp>
        <p:sp>
          <p:nvSpPr>
            <p:cNvPr id="45" name="Text 44">
              <a:extLst>
                <a:ext uri="{FF2B5EF4-FFF2-40B4-BE49-F238E27FC236}">
                  <a16:creationId xmlns:a16="http://schemas.microsoft.com/office/drawing/2014/main" id="{4A874EA1-2A8F-D70A-9C13-BA44F79E61AF}"/>
                </a:ext>
              </a:extLst>
            </p:cNvPr>
            <p:cNvSpPr/>
            <p:nvPr/>
          </p:nvSpPr>
          <p:spPr>
            <a:xfrm>
              <a:off x="4709160" y="3157079"/>
              <a:ext cx="2075688" cy="420624"/>
            </a:xfrm>
            <a:prstGeom prst="rect">
              <a:avLst/>
            </a:prstGeom>
            <a:noFill/>
            <a:ln/>
          </p:spPr>
          <p:txBody>
            <a:bodyPr wrap="square" lIns="91440" tIns="45720" rIns="91440" bIns="45720" rtlCol="0" anchor="t"/>
            <a:lstStyle/>
            <a:p>
              <a:pPr marL="0" indent="0">
                <a:lnSpc>
                  <a:spcPct val="118000"/>
                </a:lnSpc>
                <a:buNone/>
              </a:pPr>
              <a:r>
                <a:rPr lang="en-US" sz="1100">
                  <a:solidFill>
                    <a:srgbClr val="555555"/>
                  </a:solidFill>
                  <a:latin typeface="Calibri"/>
                  <a:ea typeface="Calibri"/>
                  <a:cs typeface="Calibri"/>
                </a:rPr>
                <a:t>PS Plus growing. Digital sales hit 83% in Q1 2025. Film and music segments provide meaningful partial buffer.</a:t>
              </a:r>
              <a:endParaRPr lang="en-US" sz="1100">
                <a:latin typeface="Calibri"/>
                <a:ea typeface="Calibri"/>
                <a:cs typeface="Calibri"/>
              </a:endParaRPr>
            </a:p>
          </p:txBody>
        </p:sp>
        <p:sp>
          <p:nvSpPr>
            <p:cNvPr id="53" name="Shape 53">
              <a:extLst>
                <a:ext uri="{FF2B5EF4-FFF2-40B4-BE49-F238E27FC236}">
                  <a16:creationId xmlns:a16="http://schemas.microsoft.com/office/drawing/2014/main" id="{3427C827-D8AB-0442-98E7-1465CFEEEFFF}"/>
                </a:ext>
              </a:extLst>
            </p:cNvPr>
            <p:cNvSpPr/>
            <p:nvPr/>
          </p:nvSpPr>
          <p:spPr>
            <a:xfrm>
              <a:off x="4709160" y="3794760"/>
              <a:ext cx="685800" cy="192024"/>
            </a:xfrm>
            <a:prstGeom prst="rect">
              <a:avLst/>
            </a:prstGeom>
            <a:solidFill>
              <a:srgbClr val="E60012"/>
            </a:solidFill>
            <a:ln/>
          </p:spPr>
          <p:txBody>
            <a:bodyPr/>
            <a:lstStyle/>
            <a:p>
              <a:endParaRPr lang="en-US"/>
            </a:p>
          </p:txBody>
        </p:sp>
        <p:sp>
          <p:nvSpPr>
            <p:cNvPr id="54" name="Text 54">
              <a:extLst>
                <a:ext uri="{FF2B5EF4-FFF2-40B4-BE49-F238E27FC236}">
                  <a16:creationId xmlns:a16="http://schemas.microsoft.com/office/drawing/2014/main" id="{8D2EEB2B-8A4B-1D82-427F-2C158493D825}"/>
                </a:ext>
              </a:extLst>
            </p:cNvPr>
            <p:cNvSpPr/>
            <p:nvPr/>
          </p:nvSpPr>
          <p:spPr>
            <a:xfrm>
              <a:off x="4709160" y="3794760"/>
              <a:ext cx="685800" cy="192024"/>
            </a:xfrm>
            <a:prstGeom prst="rect">
              <a:avLst/>
            </a:prstGeom>
            <a:noFill/>
            <a:ln/>
          </p:spPr>
          <p:txBody>
            <a:bodyPr wrap="square" rtlCol="0" anchor="ctr"/>
            <a:lstStyle/>
            <a:p>
              <a:pPr marL="0" indent="0" algn="ctr">
                <a:buNone/>
              </a:pPr>
              <a:r>
                <a:rPr lang="en-US" sz="1100" b="1">
                  <a:solidFill>
                    <a:srgbClr val="FFFFFF"/>
                  </a:solidFill>
                  <a:latin typeface="Calibri" pitchFamily="34" charset="0"/>
                  <a:ea typeface="Calibri" pitchFamily="34" charset="-122"/>
                  <a:cs typeface="Calibri" pitchFamily="34" charset="-120"/>
                </a:rPr>
                <a:t>WEAK</a:t>
              </a:r>
              <a:endParaRPr lang="en-US" sz="1100"/>
            </a:p>
          </p:txBody>
        </p:sp>
        <p:sp>
          <p:nvSpPr>
            <p:cNvPr id="55" name="Text 55">
              <a:extLst>
                <a:ext uri="{FF2B5EF4-FFF2-40B4-BE49-F238E27FC236}">
                  <a16:creationId xmlns:a16="http://schemas.microsoft.com/office/drawing/2014/main" id="{4D49E450-7086-D7C1-69C1-268E74C6192E}"/>
                </a:ext>
              </a:extLst>
            </p:cNvPr>
            <p:cNvSpPr/>
            <p:nvPr/>
          </p:nvSpPr>
          <p:spPr>
            <a:xfrm>
              <a:off x="4709160" y="3965348"/>
              <a:ext cx="2048256" cy="420624"/>
            </a:xfrm>
            <a:prstGeom prst="rect">
              <a:avLst/>
            </a:prstGeom>
            <a:noFill/>
            <a:ln/>
          </p:spPr>
          <p:txBody>
            <a:bodyPr wrap="square" rtlCol="0" anchor="t"/>
            <a:lstStyle/>
            <a:p>
              <a:pPr marL="0" indent="0">
                <a:lnSpc>
                  <a:spcPct val="118000"/>
                </a:lnSpc>
                <a:buNone/>
              </a:pPr>
              <a:r>
                <a:rPr lang="en-US" sz="1000">
                  <a:solidFill>
                    <a:srgbClr val="555555"/>
                  </a:solidFill>
                  <a:latin typeface="Calibri" pitchFamily="34" charset="0"/>
                  <a:ea typeface="Calibri" pitchFamily="34" charset="-122"/>
                  <a:cs typeface="Calibri" pitchFamily="34" charset="-120"/>
                </a:rPr>
                <a:t>Weakest disclosure of the three. No take-back program, no right-to-repair, no recyclability certification found.</a:t>
              </a:r>
              <a:endParaRPr lang="en-US" sz="1000"/>
            </a:p>
          </p:txBody>
        </p:sp>
      </p:grpSp>
      <p:grpSp>
        <p:nvGrpSpPr>
          <p:cNvPr id="61" name="Group 60">
            <a:extLst>
              <a:ext uri="{FF2B5EF4-FFF2-40B4-BE49-F238E27FC236}">
                <a16:creationId xmlns:a16="http://schemas.microsoft.com/office/drawing/2014/main" id="{F28E0193-D1DE-DDB5-8CDF-AB4CF0CEAEF5}"/>
              </a:ext>
            </a:extLst>
          </p:cNvPr>
          <p:cNvGrpSpPr/>
          <p:nvPr/>
        </p:nvGrpSpPr>
        <p:grpSpPr>
          <a:xfrm>
            <a:off x="9020387" y="788213"/>
            <a:ext cx="2868905" cy="5249009"/>
            <a:chOff x="6876286" y="822960"/>
            <a:chExt cx="2306941" cy="3562862"/>
          </a:xfrm>
        </p:grpSpPr>
        <p:sp>
          <p:nvSpPr>
            <p:cNvPr id="16" name="Shape 12">
              <a:extLst>
                <a:ext uri="{FF2B5EF4-FFF2-40B4-BE49-F238E27FC236}">
                  <a16:creationId xmlns:a16="http://schemas.microsoft.com/office/drawing/2014/main" id="{42005AEC-1163-8DB3-1BC1-F6872E645200}"/>
                </a:ext>
              </a:extLst>
            </p:cNvPr>
            <p:cNvSpPr/>
            <p:nvPr/>
          </p:nvSpPr>
          <p:spPr>
            <a:xfrm>
              <a:off x="6876286" y="822960"/>
              <a:ext cx="2169962" cy="438912"/>
            </a:xfrm>
            <a:prstGeom prst="rect">
              <a:avLst/>
            </a:prstGeom>
            <a:solidFill>
              <a:srgbClr val="1A3A1A"/>
            </a:solidFill>
            <a:ln/>
          </p:spPr>
          <p:txBody>
            <a:bodyPr/>
            <a:lstStyle/>
            <a:p>
              <a:endParaRPr lang="en-US"/>
            </a:p>
          </p:txBody>
        </p:sp>
        <p:sp>
          <p:nvSpPr>
            <p:cNvPr id="17" name="Text 13">
              <a:extLst>
                <a:ext uri="{FF2B5EF4-FFF2-40B4-BE49-F238E27FC236}">
                  <a16:creationId xmlns:a16="http://schemas.microsoft.com/office/drawing/2014/main" id="{BB5B735F-089C-C8FE-17FC-156B3CBF2EA1}"/>
                </a:ext>
              </a:extLst>
            </p:cNvPr>
            <p:cNvSpPr/>
            <p:nvPr/>
          </p:nvSpPr>
          <p:spPr>
            <a:xfrm>
              <a:off x="6967728" y="841248"/>
              <a:ext cx="1783080" cy="219456"/>
            </a:xfrm>
            <a:prstGeom prst="rect">
              <a:avLst/>
            </a:prstGeom>
            <a:noFill/>
            <a:ln/>
          </p:spPr>
          <p:txBody>
            <a:bodyPr wrap="square" rtlCol="0" anchor="ctr"/>
            <a:lstStyle/>
            <a:p>
              <a:pPr marL="0" indent="0">
                <a:buNone/>
              </a:pPr>
              <a:r>
                <a:rPr lang="en-US" sz="1400" b="1">
                  <a:solidFill>
                    <a:srgbClr val="FFFFFF"/>
                  </a:solidFill>
                  <a:latin typeface="Calibri" pitchFamily="34" charset="0"/>
                  <a:ea typeface="Calibri" pitchFamily="34" charset="-122"/>
                  <a:cs typeface="Calibri" pitchFamily="34" charset="-120"/>
                </a:rPr>
                <a:t>Xbox Series X|S</a:t>
              </a:r>
              <a:endParaRPr lang="en-US" sz="1400"/>
            </a:p>
          </p:txBody>
        </p:sp>
        <p:sp>
          <p:nvSpPr>
            <p:cNvPr id="18" name="Text 14">
              <a:extLst>
                <a:ext uri="{FF2B5EF4-FFF2-40B4-BE49-F238E27FC236}">
                  <a16:creationId xmlns:a16="http://schemas.microsoft.com/office/drawing/2014/main" id="{62609312-13C5-ABBF-743C-8584C7802EC6}"/>
                </a:ext>
              </a:extLst>
            </p:cNvPr>
            <p:cNvSpPr/>
            <p:nvPr/>
          </p:nvSpPr>
          <p:spPr>
            <a:xfrm>
              <a:off x="6967728" y="1042416"/>
              <a:ext cx="1783080" cy="182880"/>
            </a:xfrm>
            <a:prstGeom prst="rect">
              <a:avLst/>
            </a:prstGeom>
            <a:noFill/>
            <a:ln/>
          </p:spPr>
          <p:txBody>
            <a:bodyPr wrap="square" rtlCol="0" anchor="ctr"/>
            <a:lstStyle/>
            <a:p>
              <a:pPr marL="0" indent="0">
                <a:buNone/>
              </a:pPr>
              <a:r>
                <a:rPr lang="en-US" sz="1000" i="1">
                  <a:solidFill>
                    <a:srgbClr val="CCCCCC"/>
                  </a:solidFill>
                  <a:latin typeface="Calibri" pitchFamily="34" charset="0"/>
                  <a:ea typeface="Calibri" pitchFamily="34" charset="-122"/>
                  <a:cs typeface="Calibri" pitchFamily="34" charset="-120"/>
                </a:rPr>
                <a:t>8.3% of Microsoft revenue</a:t>
              </a:r>
              <a:endParaRPr lang="en-US" sz="1000"/>
            </a:p>
          </p:txBody>
        </p:sp>
        <p:sp>
          <p:nvSpPr>
            <p:cNvPr id="26" name="Shape 23">
              <a:extLst>
                <a:ext uri="{FF2B5EF4-FFF2-40B4-BE49-F238E27FC236}">
                  <a16:creationId xmlns:a16="http://schemas.microsoft.com/office/drawing/2014/main" id="{3A28BC07-219F-30A0-F2B0-F64EE274135F}"/>
                </a:ext>
              </a:extLst>
            </p:cNvPr>
            <p:cNvSpPr/>
            <p:nvPr/>
          </p:nvSpPr>
          <p:spPr>
            <a:xfrm>
              <a:off x="6967728" y="1380744"/>
              <a:ext cx="685800" cy="192024"/>
            </a:xfrm>
            <a:prstGeom prst="rect">
              <a:avLst/>
            </a:prstGeom>
            <a:solidFill>
              <a:srgbClr val="B8760A"/>
            </a:solidFill>
            <a:ln/>
          </p:spPr>
          <p:txBody>
            <a:bodyPr/>
            <a:lstStyle/>
            <a:p>
              <a:endParaRPr lang="en-US"/>
            </a:p>
          </p:txBody>
        </p:sp>
        <p:sp>
          <p:nvSpPr>
            <p:cNvPr id="27" name="Text 24">
              <a:extLst>
                <a:ext uri="{FF2B5EF4-FFF2-40B4-BE49-F238E27FC236}">
                  <a16:creationId xmlns:a16="http://schemas.microsoft.com/office/drawing/2014/main" id="{28443C02-1B49-C504-B86F-DC37AFF0849D}"/>
                </a:ext>
              </a:extLst>
            </p:cNvPr>
            <p:cNvSpPr/>
            <p:nvPr/>
          </p:nvSpPr>
          <p:spPr>
            <a:xfrm>
              <a:off x="6967728" y="1380744"/>
              <a:ext cx="685800" cy="192024"/>
            </a:xfrm>
            <a:prstGeom prst="rect">
              <a:avLst/>
            </a:prstGeom>
            <a:noFill/>
            <a:ln/>
          </p:spPr>
          <p:txBody>
            <a:bodyPr wrap="square" rtlCol="0" anchor="ctr"/>
            <a:lstStyle/>
            <a:p>
              <a:pPr marL="0" indent="0" algn="ctr">
                <a:buNone/>
              </a:pPr>
              <a:r>
                <a:rPr lang="en-US" sz="1100" b="1">
                  <a:solidFill>
                    <a:srgbClr val="FFFFFF"/>
                  </a:solidFill>
                  <a:latin typeface="Calibri" pitchFamily="34" charset="0"/>
                  <a:ea typeface="Calibri" pitchFamily="34" charset="-122"/>
                  <a:cs typeface="Calibri" pitchFamily="34" charset="-120"/>
                </a:rPr>
                <a:t>LATE</a:t>
              </a:r>
              <a:endParaRPr lang="en-US" sz="1100"/>
            </a:p>
          </p:txBody>
        </p:sp>
        <p:sp>
          <p:nvSpPr>
            <p:cNvPr id="28" name="Text 25">
              <a:extLst>
                <a:ext uri="{FF2B5EF4-FFF2-40B4-BE49-F238E27FC236}">
                  <a16:creationId xmlns:a16="http://schemas.microsoft.com/office/drawing/2014/main" id="{9C179A7D-5F70-1AE0-6AE7-FBFDD675EBB8}"/>
                </a:ext>
              </a:extLst>
            </p:cNvPr>
            <p:cNvSpPr/>
            <p:nvPr/>
          </p:nvSpPr>
          <p:spPr>
            <a:xfrm>
              <a:off x="6967728" y="1570220"/>
              <a:ext cx="2071950" cy="420624"/>
            </a:xfrm>
            <a:prstGeom prst="rect">
              <a:avLst/>
            </a:prstGeom>
            <a:noFill/>
            <a:ln/>
          </p:spPr>
          <p:txBody>
            <a:bodyPr wrap="square" lIns="91440" tIns="45720" rIns="91440" bIns="45720" rtlCol="0" anchor="t"/>
            <a:lstStyle/>
            <a:p>
              <a:pPr marL="0" indent="0">
                <a:lnSpc>
                  <a:spcPct val="118000"/>
                </a:lnSpc>
                <a:buNone/>
              </a:pPr>
              <a:r>
                <a:rPr lang="en-US" sz="1100">
                  <a:solidFill>
                    <a:srgbClr val="555555"/>
                  </a:solidFill>
                  <a:latin typeface="Calibri"/>
                  <a:ea typeface="Calibri"/>
                  <a:cs typeface="Calibri"/>
                </a:rPr>
                <a:t>Vietnam permitting started Dec 2025, 6 years behind Nintendo. Series X rose $499→$649 from cost pressure.</a:t>
              </a:r>
              <a:endParaRPr lang="en-US" sz="1100">
                <a:latin typeface="Calibri"/>
                <a:ea typeface="Calibri"/>
                <a:cs typeface="Calibri"/>
              </a:endParaRPr>
            </a:p>
          </p:txBody>
        </p:sp>
        <p:sp>
          <p:nvSpPr>
            <p:cNvPr id="36" name="Shape 34">
              <a:extLst>
                <a:ext uri="{FF2B5EF4-FFF2-40B4-BE49-F238E27FC236}">
                  <a16:creationId xmlns:a16="http://schemas.microsoft.com/office/drawing/2014/main" id="{19E4DF8E-DEC1-63C0-263C-14046222F46D}"/>
                </a:ext>
              </a:extLst>
            </p:cNvPr>
            <p:cNvSpPr/>
            <p:nvPr/>
          </p:nvSpPr>
          <p:spPr>
            <a:xfrm>
              <a:off x="6967728" y="2185416"/>
              <a:ext cx="685800" cy="192024"/>
            </a:xfrm>
            <a:prstGeom prst="rect">
              <a:avLst/>
            </a:prstGeom>
            <a:solidFill>
              <a:srgbClr val="0A7B6E"/>
            </a:solidFill>
            <a:ln/>
          </p:spPr>
          <p:txBody>
            <a:bodyPr/>
            <a:lstStyle/>
            <a:p>
              <a:endParaRPr lang="en-US"/>
            </a:p>
          </p:txBody>
        </p:sp>
        <p:sp>
          <p:nvSpPr>
            <p:cNvPr id="37" name="Text 35">
              <a:extLst>
                <a:ext uri="{FF2B5EF4-FFF2-40B4-BE49-F238E27FC236}">
                  <a16:creationId xmlns:a16="http://schemas.microsoft.com/office/drawing/2014/main" id="{43EFDE97-9B8A-677C-BAD1-5172289EDB1F}"/>
                </a:ext>
              </a:extLst>
            </p:cNvPr>
            <p:cNvSpPr/>
            <p:nvPr/>
          </p:nvSpPr>
          <p:spPr>
            <a:xfrm>
              <a:off x="6967728" y="2185416"/>
              <a:ext cx="685800" cy="192024"/>
            </a:xfrm>
            <a:prstGeom prst="rect">
              <a:avLst/>
            </a:prstGeom>
            <a:noFill/>
            <a:ln/>
          </p:spPr>
          <p:txBody>
            <a:bodyPr wrap="square" rtlCol="0" anchor="ctr"/>
            <a:lstStyle/>
            <a:p>
              <a:pPr marL="0" indent="0" algn="ctr">
                <a:buNone/>
              </a:pPr>
              <a:r>
                <a:rPr lang="en-US" sz="1100" b="1">
                  <a:solidFill>
                    <a:srgbClr val="FFFFFF"/>
                  </a:solidFill>
                  <a:latin typeface="Calibri" pitchFamily="34" charset="0"/>
                  <a:ea typeface="Calibri" pitchFamily="34" charset="-122"/>
                  <a:cs typeface="Calibri" pitchFamily="34" charset="-120"/>
                </a:rPr>
                <a:t>STRONG</a:t>
              </a:r>
              <a:endParaRPr lang="en-US" sz="1100"/>
            </a:p>
          </p:txBody>
        </p:sp>
        <p:sp>
          <p:nvSpPr>
            <p:cNvPr id="38" name="Text 36">
              <a:extLst>
                <a:ext uri="{FF2B5EF4-FFF2-40B4-BE49-F238E27FC236}">
                  <a16:creationId xmlns:a16="http://schemas.microsoft.com/office/drawing/2014/main" id="{3896BEC9-3899-C7F5-738D-B82D608F5F2D}"/>
                </a:ext>
              </a:extLst>
            </p:cNvPr>
            <p:cNvSpPr/>
            <p:nvPr/>
          </p:nvSpPr>
          <p:spPr>
            <a:xfrm>
              <a:off x="6967728" y="2367397"/>
              <a:ext cx="2128036" cy="420624"/>
            </a:xfrm>
            <a:prstGeom prst="rect">
              <a:avLst/>
            </a:prstGeom>
            <a:noFill/>
            <a:ln/>
          </p:spPr>
          <p:txBody>
            <a:bodyPr wrap="square" lIns="91440" tIns="45720" rIns="91440" bIns="45720" rtlCol="0" anchor="t"/>
            <a:lstStyle/>
            <a:p>
              <a:pPr marL="0" indent="0">
                <a:lnSpc>
                  <a:spcPct val="118000"/>
                </a:lnSpc>
                <a:buNone/>
              </a:pPr>
              <a:r>
                <a:rPr lang="en-US" sz="1100">
                  <a:solidFill>
                    <a:srgbClr val="555555"/>
                  </a:solidFill>
                  <a:latin typeface="Calibri"/>
                  <a:ea typeface="Calibri"/>
                  <a:cs typeface="Calibri"/>
                </a:rPr>
                <a:t>Cloud/Azure backs all losses. Game Pass ~$5B/yr. Hardware is 8.3% of revenue,  Xbox absorbs any supply shock.</a:t>
              </a:r>
              <a:endParaRPr lang="en-US" sz="1100">
                <a:latin typeface="Calibri"/>
                <a:ea typeface="Calibri"/>
                <a:cs typeface="Calibri"/>
              </a:endParaRPr>
            </a:p>
          </p:txBody>
        </p:sp>
        <p:sp>
          <p:nvSpPr>
            <p:cNvPr id="46" name="Shape 45">
              <a:extLst>
                <a:ext uri="{FF2B5EF4-FFF2-40B4-BE49-F238E27FC236}">
                  <a16:creationId xmlns:a16="http://schemas.microsoft.com/office/drawing/2014/main" id="{7AACEC6C-1598-980B-F03D-96511790130B}"/>
                </a:ext>
              </a:extLst>
            </p:cNvPr>
            <p:cNvSpPr/>
            <p:nvPr/>
          </p:nvSpPr>
          <p:spPr>
            <a:xfrm>
              <a:off x="6967728" y="2990088"/>
              <a:ext cx="685800" cy="192024"/>
            </a:xfrm>
            <a:prstGeom prst="rect">
              <a:avLst/>
            </a:prstGeom>
            <a:solidFill>
              <a:srgbClr val="0A7B6E"/>
            </a:solidFill>
            <a:ln/>
          </p:spPr>
          <p:txBody>
            <a:bodyPr/>
            <a:lstStyle/>
            <a:p>
              <a:endParaRPr lang="en-US"/>
            </a:p>
          </p:txBody>
        </p:sp>
        <p:sp>
          <p:nvSpPr>
            <p:cNvPr id="47" name="Text 46">
              <a:extLst>
                <a:ext uri="{FF2B5EF4-FFF2-40B4-BE49-F238E27FC236}">
                  <a16:creationId xmlns:a16="http://schemas.microsoft.com/office/drawing/2014/main" id="{1318064B-B11B-B4AA-B510-18BB5EAD576C}"/>
                </a:ext>
              </a:extLst>
            </p:cNvPr>
            <p:cNvSpPr/>
            <p:nvPr/>
          </p:nvSpPr>
          <p:spPr>
            <a:xfrm>
              <a:off x="6967728" y="2990088"/>
              <a:ext cx="685800" cy="192024"/>
            </a:xfrm>
            <a:prstGeom prst="rect">
              <a:avLst/>
            </a:prstGeom>
            <a:noFill/>
            <a:ln/>
          </p:spPr>
          <p:txBody>
            <a:bodyPr wrap="square" rtlCol="0" anchor="ctr"/>
            <a:lstStyle/>
            <a:p>
              <a:pPr marL="0" indent="0" algn="ctr">
                <a:buNone/>
              </a:pPr>
              <a:r>
                <a:rPr lang="en-US" sz="1100" b="1">
                  <a:solidFill>
                    <a:srgbClr val="FFFFFF"/>
                  </a:solidFill>
                  <a:latin typeface="Calibri" pitchFamily="34" charset="0"/>
                  <a:ea typeface="Calibri" pitchFamily="34" charset="-122"/>
                  <a:cs typeface="Calibri" pitchFamily="34" charset="-120"/>
                </a:rPr>
                <a:t>STRONG</a:t>
              </a:r>
              <a:endParaRPr lang="en-US" sz="1100"/>
            </a:p>
          </p:txBody>
        </p:sp>
        <p:sp>
          <p:nvSpPr>
            <p:cNvPr id="48" name="Text 47">
              <a:extLst>
                <a:ext uri="{FF2B5EF4-FFF2-40B4-BE49-F238E27FC236}">
                  <a16:creationId xmlns:a16="http://schemas.microsoft.com/office/drawing/2014/main" id="{D0E381F0-B3C6-F891-B0CC-789CB922F937}"/>
                </a:ext>
              </a:extLst>
            </p:cNvPr>
            <p:cNvSpPr/>
            <p:nvPr/>
          </p:nvSpPr>
          <p:spPr>
            <a:xfrm>
              <a:off x="6967727" y="3149585"/>
              <a:ext cx="2015664" cy="383647"/>
            </a:xfrm>
            <a:prstGeom prst="rect">
              <a:avLst/>
            </a:prstGeom>
            <a:noFill/>
            <a:ln/>
          </p:spPr>
          <p:txBody>
            <a:bodyPr wrap="square" lIns="91440" tIns="45720" rIns="91440" bIns="45720" rtlCol="0" anchor="t"/>
            <a:lstStyle/>
            <a:p>
              <a:pPr marL="0" indent="0">
                <a:lnSpc>
                  <a:spcPct val="118000"/>
                </a:lnSpc>
                <a:buNone/>
              </a:pPr>
              <a:r>
                <a:rPr lang="en-US" sz="1100">
                  <a:solidFill>
                    <a:srgbClr val="555555"/>
                  </a:solidFill>
                  <a:latin typeface="Calibri"/>
                  <a:ea typeface="Calibri"/>
                  <a:cs typeface="Calibri"/>
                </a:rPr>
                <a:t>Game Pass recognized over time regardless of hardware. Cloud gaming further reduces physical supply dependency.</a:t>
              </a:r>
              <a:endParaRPr lang="en-US" sz="1100">
                <a:latin typeface="Calibri"/>
                <a:ea typeface="Calibri"/>
                <a:cs typeface="Calibri"/>
              </a:endParaRPr>
            </a:p>
          </p:txBody>
        </p:sp>
        <p:sp>
          <p:nvSpPr>
            <p:cNvPr id="56" name="Shape 56">
              <a:extLst>
                <a:ext uri="{FF2B5EF4-FFF2-40B4-BE49-F238E27FC236}">
                  <a16:creationId xmlns:a16="http://schemas.microsoft.com/office/drawing/2014/main" id="{EA00F9F2-A1DD-6FFE-43FF-7D294CF79419}"/>
                </a:ext>
              </a:extLst>
            </p:cNvPr>
            <p:cNvSpPr/>
            <p:nvPr/>
          </p:nvSpPr>
          <p:spPr>
            <a:xfrm>
              <a:off x="6967728" y="3794760"/>
              <a:ext cx="685800" cy="192024"/>
            </a:xfrm>
            <a:prstGeom prst="rect">
              <a:avLst/>
            </a:prstGeom>
            <a:solidFill>
              <a:srgbClr val="0A7B6E"/>
            </a:solidFill>
            <a:ln/>
          </p:spPr>
          <p:txBody>
            <a:bodyPr/>
            <a:lstStyle/>
            <a:p>
              <a:endParaRPr lang="en-US"/>
            </a:p>
          </p:txBody>
        </p:sp>
        <p:sp>
          <p:nvSpPr>
            <p:cNvPr id="57" name="Text 57">
              <a:extLst>
                <a:ext uri="{FF2B5EF4-FFF2-40B4-BE49-F238E27FC236}">
                  <a16:creationId xmlns:a16="http://schemas.microsoft.com/office/drawing/2014/main" id="{DC7FDB39-25EE-A847-A227-4349AA0452E0}"/>
                </a:ext>
              </a:extLst>
            </p:cNvPr>
            <p:cNvSpPr/>
            <p:nvPr/>
          </p:nvSpPr>
          <p:spPr>
            <a:xfrm>
              <a:off x="6967728" y="3794760"/>
              <a:ext cx="685800" cy="192024"/>
            </a:xfrm>
            <a:prstGeom prst="rect">
              <a:avLst/>
            </a:prstGeom>
            <a:noFill/>
            <a:ln/>
          </p:spPr>
          <p:txBody>
            <a:bodyPr wrap="square" rtlCol="0" anchor="ctr"/>
            <a:lstStyle/>
            <a:p>
              <a:pPr marL="0" indent="0" algn="ctr">
                <a:buNone/>
              </a:pPr>
              <a:r>
                <a:rPr lang="en-US" sz="1100" b="1">
                  <a:solidFill>
                    <a:srgbClr val="FFFFFF"/>
                  </a:solidFill>
                  <a:latin typeface="Calibri" pitchFamily="34" charset="0"/>
                  <a:ea typeface="Calibri" pitchFamily="34" charset="-122"/>
                  <a:cs typeface="Calibri" pitchFamily="34" charset="-120"/>
                </a:rPr>
                <a:t>LEADS</a:t>
              </a:r>
              <a:endParaRPr lang="en-US" sz="1100"/>
            </a:p>
          </p:txBody>
        </p:sp>
        <p:sp>
          <p:nvSpPr>
            <p:cNvPr id="58" name="Text 58">
              <a:extLst>
                <a:ext uri="{FF2B5EF4-FFF2-40B4-BE49-F238E27FC236}">
                  <a16:creationId xmlns:a16="http://schemas.microsoft.com/office/drawing/2014/main" id="{AD2AB980-01BF-9F64-4FDA-84AA3D59EBEE}"/>
                </a:ext>
              </a:extLst>
            </p:cNvPr>
            <p:cNvSpPr/>
            <p:nvPr/>
          </p:nvSpPr>
          <p:spPr>
            <a:xfrm>
              <a:off x="6967728" y="3965198"/>
              <a:ext cx="2215499" cy="420624"/>
            </a:xfrm>
            <a:prstGeom prst="rect">
              <a:avLst/>
            </a:prstGeom>
            <a:noFill/>
            <a:ln/>
          </p:spPr>
          <p:txBody>
            <a:bodyPr wrap="square" lIns="91440" tIns="45720" rIns="91440" bIns="45720" rtlCol="0" anchor="t"/>
            <a:lstStyle/>
            <a:p>
              <a:pPr marL="0" indent="0">
                <a:lnSpc>
                  <a:spcPct val="118000"/>
                </a:lnSpc>
                <a:buNone/>
              </a:pPr>
              <a:r>
                <a:rPr lang="en-US" sz="1100">
                  <a:solidFill>
                    <a:srgbClr val="555555"/>
                  </a:solidFill>
                  <a:latin typeface="Calibri"/>
                  <a:ea typeface="Calibri"/>
                  <a:cs typeface="Calibri"/>
                </a:rPr>
                <a:t>97% OECD recyclability, PCR resin in consoles, carbon-negative by 2030. Right-to-repair via 700 </a:t>
              </a:r>
              <a:r>
                <a:rPr lang="en-US" sz="1100" err="1">
                  <a:solidFill>
                    <a:srgbClr val="555555"/>
                  </a:solidFill>
                  <a:latin typeface="Calibri"/>
                  <a:ea typeface="Calibri"/>
                  <a:cs typeface="Calibri"/>
                </a:rPr>
                <a:t>uBreakiFix</a:t>
              </a:r>
              <a:r>
                <a:rPr lang="en-US" sz="1100">
                  <a:solidFill>
                    <a:srgbClr val="555555"/>
                  </a:solidFill>
                  <a:latin typeface="Calibri"/>
                  <a:ea typeface="Calibri"/>
                  <a:cs typeface="Calibri"/>
                </a:rPr>
                <a:t> locations.</a:t>
              </a:r>
              <a:endParaRPr lang="en-US" sz="1100">
                <a:latin typeface="Calibri"/>
                <a:ea typeface="Calibri"/>
                <a:cs typeface="Calibri"/>
              </a:endParaRPr>
            </a:p>
          </p:txBody>
        </p:sp>
      </p:grpSp>
      <p:sp>
        <p:nvSpPr>
          <p:cNvPr id="59" name="Shape 59">
            <a:extLst>
              <a:ext uri="{FF2B5EF4-FFF2-40B4-BE49-F238E27FC236}">
                <a16:creationId xmlns:a16="http://schemas.microsoft.com/office/drawing/2014/main" id="{C4258076-C7B3-3206-3B7B-EE384BC58BB6}"/>
              </a:ext>
            </a:extLst>
          </p:cNvPr>
          <p:cNvSpPr/>
          <p:nvPr/>
        </p:nvSpPr>
        <p:spPr>
          <a:xfrm>
            <a:off x="141768" y="6140493"/>
            <a:ext cx="11908464" cy="533126"/>
          </a:xfrm>
          <a:prstGeom prst="rect">
            <a:avLst/>
          </a:prstGeom>
          <a:solidFill>
            <a:srgbClr val="1A1A1A"/>
          </a:solidFill>
          <a:ln/>
        </p:spPr>
        <p:txBody>
          <a:bodyPr/>
          <a:lstStyle/>
          <a:p>
            <a:endParaRPr lang="en-US" sz="1200"/>
          </a:p>
        </p:txBody>
      </p:sp>
      <p:sp>
        <p:nvSpPr>
          <p:cNvPr id="60" name="Text 60">
            <a:extLst>
              <a:ext uri="{FF2B5EF4-FFF2-40B4-BE49-F238E27FC236}">
                <a16:creationId xmlns:a16="http://schemas.microsoft.com/office/drawing/2014/main" id="{F91356CC-D351-1AF5-9ADE-F4846F189960}"/>
              </a:ext>
            </a:extLst>
          </p:cNvPr>
          <p:cNvSpPr/>
          <p:nvPr/>
        </p:nvSpPr>
        <p:spPr>
          <a:xfrm>
            <a:off x="471660" y="6212312"/>
            <a:ext cx="11649584" cy="388665"/>
          </a:xfrm>
          <a:prstGeom prst="rect">
            <a:avLst/>
          </a:prstGeom>
          <a:noFill/>
          <a:ln/>
        </p:spPr>
        <p:txBody>
          <a:bodyPr wrap="square" rtlCol="0" anchor="ctr"/>
          <a:lstStyle/>
          <a:p>
            <a:pPr marL="0" indent="0">
              <a:buNone/>
            </a:pPr>
            <a:r>
              <a:rPr lang="en-US" sz="1200" b="1">
                <a:solidFill>
                  <a:srgbClr val="E60012"/>
                </a:solidFill>
                <a:latin typeface="Calibri" pitchFamily="34" charset="0"/>
                <a:ea typeface="Calibri" pitchFamily="34" charset="-122"/>
                <a:cs typeface="Calibri" pitchFamily="34" charset="-120"/>
              </a:rPr>
              <a:t>KEY FINDING</a:t>
            </a:r>
            <a:r>
              <a:rPr lang="en-US" sz="1200">
                <a:solidFill>
                  <a:srgbClr val="FFFFFF"/>
                </a:solidFill>
                <a:latin typeface="Calibri" pitchFamily="34" charset="0"/>
                <a:ea typeface="Calibri" pitchFamily="34" charset="-122"/>
                <a:cs typeface="Calibri" pitchFamily="34" charset="-120"/>
              </a:rPr>
              <a:t>  ·  Nintendo leads on agility and financial strength. But 100% hardware dependency means supply failure hits Nintendo harder than any competitor, making the 2035 redesign a financial necessity.</a:t>
            </a:r>
            <a:endParaRPr lang="en-US" sz="1200"/>
          </a:p>
        </p:txBody>
      </p:sp>
      <p:sp>
        <p:nvSpPr>
          <p:cNvPr id="3" name="Text 1">
            <a:extLst>
              <a:ext uri="{FF2B5EF4-FFF2-40B4-BE49-F238E27FC236}">
                <a16:creationId xmlns:a16="http://schemas.microsoft.com/office/drawing/2014/main" id="{6C02066A-442B-A2DE-DF4C-EA424B843C95}"/>
              </a:ext>
            </a:extLst>
          </p:cNvPr>
          <p:cNvSpPr/>
          <p:nvPr/>
        </p:nvSpPr>
        <p:spPr>
          <a:xfrm>
            <a:off x="471659" y="79649"/>
            <a:ext cx="7315200" cy="274320"/>
          </a:xfrm>
          <a:prstGeom prst="rect">
            <a:avLst/>
          </a:prstGeom>
          <a:noFill/>
          <a:ln/>
        </p:spPr>
        <p:txBody>
          <a:bodyPr wrap="square" lIns="0" tIns="0" rIns="0" bIns="0" rtlCol="0" anchor="ctr"/>
          <a:lstStyle/>
          <a:p>
            <a:pPr marL="0" indent="0">
              <a:buNone/>
            </a:pPr>
            <a:r>
              <a:rPr lang="en-US" sz="1100" b="1" kern="0" spc="400">
                <a:solidFill>
                  <a:srgbClr val="E60012"/>
                </a:solidFill>
                <a:latin typeface="Arial" pitchFamily="34" charset="0"/>
                <a:ea typeface="Arial" pitchFamily="34" charset="-122"/>
                <a:cs typeface="Arial" pitchFamily="34" charset="-120"/>
              </a:rPr>
              <a:t>COMPETITIVE BENCHMARKING</a:t>
            </a:r>
            <a:endParaRPr lang="en-US" sz="1100"/>
          </a:p>
        </p:txBody>
      </p:sp>
    </p:spTree>
    <p:extLst>
      <p:ext uri="{BB962C8B-B14F-4D97-AF65-F5344CB8AC3E}">
        <p14:creationId xmlns:p14="http://schemas.microsoft.com/office/powerpoint/2010/main" val="29397409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0" name="headerBand"/>
          <p:cNvSpPr/>
          <p:nvPr/>
        </p:nvSpPr>
        <p:spPr>
          <a:xfrm>
            <a:off x="0" y="0"/>
            <a:ext cx="12192000" cy="914400"/>
          </a:xfrm>
          <a:prstGeom prst="rect">
            <a:avLst/>
          </a:prstGeom>
          <a:solidFill>
            <a:schemeClr val="accent1"/>
          </a:solidFill>
          <a:ln>
            <a:noFill/>
          </a:ln>
        </p:spPr>
        <p:txBody>
          <a:bodyPr/>
          <a:lstStyle/>
          <a:p>
            <a:endParaRPr lang="en-US"/>
          </a:p>
        </p:txBody>
      </p:sp>
      <p:sp>
        <p:nvSpPr>
          <p:cNvPr id="7" name="ocean">
            <a:extLst>
              <a:ext uri="{FF2B5EF4-FFF2-40B4-BE49-F238E27FC236}">
                <a16:creationId xmlns:a16="http://schemas.microsoft.com/office/drawing/2014/main" id="{9E89C6D5-42BC-A149-B7B5-B2A53819E8C1}"/>
              </a:ext>
            </a:extLst>
          </p:cNvPr>
          <p:cNvSpPr/>
          <p:nvPr/>
        </p:nvSpPr>
        <p:spPr>
          <a:xfrm>
            <a:off x="381000" y="1117600"/>
            <a:ext cx="11430000" cy="3733800"/>
          </a:xfrm>
          <a:prstGeom prst="roundRect">
            <a:avLst/>
          </a:prstGeom>
          <a:solidFill>
            <a:srgbClr val="C2D8EA"/>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620" name="NorthAmerica"/>
          <p:cNvSpPr/>
          <p:nvPr/>
        </p:nvSpPr>
        <p:spPr>
          <a:xfrm>
            <a:off x="441325" y="1196340"/>
            <a:ext cx="3587750" cy="1350917"/>
          </a:xfrm>
          <a:custGeom>
            <a:avLst/>
            <a:gdLst/>
            <a:ahLst/>
            <a:cxnLst/>
            <a:rect l="0" t="0" r="0" b="0"/>
            <a:pathLst>
              <a:path w="3587750" h="1350917">
                <a:moveTo>
                  <a:pt x="0" y="185420"/>
                </a:moveTo>
                <a:lnTo>
                  <a:pt x="254000" y="79466"/>
                </a:lnTo>
                <a:lnTo>
                  <a:pt x="889000" y="79466"/>
                </a:lnTo>
                <a:lnTo>
                  <a:pt x="1270000" y="79466"/>
                </a:lnTo>
                <a:lnTo>
                  <a:pt x="1841500" y="132443"/>
                </a:lnTo>
                <a:lnTo>
                  <a:pt x="2317750" y="26489"/>
                </a:lnTo>
                <a:lnTo>
                  <a:pt x="2730500" y="0"/>
                </a:lnTo>
                <a:lnTo>
                  <a:pt x="3270250" y="132443"/>
                </a:lnTo>
                <a:lnTo>
                  <a:pt x="3429000" y="344351"/>
                </a:lnTo>
                <a:lnTo>
                  <a:pt x="3587750" y="556260"/>
                </a:lnTo>
                <a:lnTo>
                  <a:pt x="3238500" y="741680"/>
                </a:lnTo>
                <a:lnTo>
                  <a:pt x="3111500" y="821146"/>
                </a:lnTo>
                <a:lnTo>
                  <a:pt x="2984500" y="874123"/>
                </a:lnTo>
                <a:lnTo>
                  <a:pt x="2921000" y="1006566"/>
                </a:lnTo>
                <a:lnTo>
                  <a:pt x="2762250" y="1112520"/>
                </a:lnTo>
                <a:lnTo>
                  <a:pt x="2794000" y="1271451"/>
                </a:lnTo>
                <a:lnTo>
                  <a:pt x="2476500" y="1165497"/>
                </a:lnTo>
                <a:lnTo>
                  <a:pt x="2254250" y="1244963"/>
                </a:lnTo>
                <a:lnTo>
                  <a:pt x="2254250" y="1350917"/>
                </a:lnTo>
                <a:lnTo>
                  <a:pt x="2000250" y="1350917"/>
                </a:lnTo>
                <a:lnTo>
                  <a:pt x="1841500" y="1297940"/>
                </a:lnTo>
                <a:lnTo>
                  <a:pt x="1714500" y="1139008"/>
                </a:lnTo>
                <a:lnTo>
                  <a:pt x="1619250" y="1059543"/>
                </a:lnTo>
                <a:lnTo>
                  <a:pt x="1397000" y="874123"/>
                </a:lnTo>
                <a:lnTo>
                  <a:pt x="1397000" y="662214"/>
                </a:lnTo>
                <a:lnTo>
                  <a:pt x="1206500" y="503283"/>
                </a:lnTo>
                <a:lnTo>
                  <a:pt x="1047750" y="397329"/>
                </a:lnTo>
                <a:lnTo>
                  <a:pt x="571500" y="344351"/>
                </a:lnTo>
                <a:lnTo>
                  <a:pt x="254000" y="291374"/>
                </a:lnTo>
                <a:lnTo>
                  <a:pt x="0" y="185420"/>
                </a:lnTo>
                <a:close/>
              </a:path>
            </a:pathLst>
          </a:custGeom>
          <a:solidFill>
            <a:srgbClr val="A7BE86"/>
          </a:solidFill>
          <a:ln w="9525">
            <a:solidFill>
              <a:srgbClr val="93AC72"/>
            </a:solidFill>
          </a:ln>
        </p:spPr>
        <p:txBody>
          <a:bodyPr/>
          <a:lstStyle/>
          <a:p>
            <a:endParaRPr lang="en-US"/>
          </a:p>
        </p:txBody>
      </p:sp>
      <p:sp>
        <p:nvSpPr>
          <p:cNvPr id="621" name="CentralAmerica"/>
          <p:cNvSpPr/>
          <p:nvPr/>
        </p:nvSpPr>
        <p:spPr>
          <a:xfrm>
            <a:off x="2857500" y="2784203"/>
            <a:ext cx="476250" cy="344351"/>
          </a:xfrm>
          <a:custGeom>
            <a:avLst/>
            <a:gdLst/>
            <a:ahLst/>
            <a:cxnLst/>
            <a:rect l="0" t="0" r="0" b="0"/>
            <a:pathLst>
              <a:path w="476250" h="344351">
                <a:moveTo>
                  <a:pt x="0" y="79466"/>
                </a:moveTo>
                <a:lnTo>
                  <a:pt x="127000" y="0"/>
                </a:lnTo>
                <a:lnTo>
                  <a:pt x="158750" y="132443"/>
                </a:lnTo>
                <a:lnTo>
                  <a:pt x="285750" y="317862"/>
                </a:lnTo>
                <a:lnTo>
                  <a:pt x="412750" y="317862"/>
                </a:lnTo>
                <a:lnTo>
                  <a:pt x="476250" y="344351"/>
                </a:lnTo>
                <a:lnTo>
                  <a:pt x="285750" y="211908"/>
                </a:lnTo>
                <a:lnTo>
                  <a:pt x="127000" y="158931"/>
                </a:lnTo>
                <a:lnTo>
                  <a:pt x="0" y="79466"/>
                </a:lnTo>
                <a:close/>
              </a:path>
            </a:pathLst>
          </a:custGeom>
          <a:solidFill>
            <a:srgbClr val="A7BE86"/>
          </a:solidFill>
          <a:ln w="9525">
            <a:solidFill>
              <a:srgbClr val="93AC72"/>
            </a:solidFill>
          </a:ln>
        </p:spPr>
        <p:txBody>
          <a:bodyPr/>
          <a:lstStyle/>
          <a:p>
            <a:endParaRPr lang="en-US"/>
          </a:p>
        </p:txBody>
      </p:sp>
      <p:sp>
        <p:nvSpPr>
          <p:cNvPr id="622" name="SouthAmerica"/>
          <p:cNvSpPr/>
          <p:nvPr/>
        </p:nvSpPr>
        <p:spPr>
          <a:xfrm>
            <a:off x="3206750" y="3022600"/>
            <a:ext cx="1365250" cy="1774734"/>
          </a:xfrm>
          <a:custGeom>
            <a:avLst/>
            <a:gdLst/>
            <a:ahLst/>
            <a:cxnLst/>
            <a:rect l="0" t="0" r="0" b="0"/>
            <a:pathLst>
              <a:path w="1365250" h="1774734">
                <a:moveTo>
                  <a:pt x="0" y="105954"/>
                </a:moveTo>
                <a:lnTo>
                  <a:pt x="158750" y="26489"/>
                </a:lnTo>
                <a:lnTo>
                  <a:pt x="317500" y="0"/>
                </a:lnTo>
                <a:lnTo>
                  <a:pt x="603250" y="52977"/>
                </a:lnTo>
                <a:lnTo>
                  <a:pt x="920750" y="185420"/>
                </a:lnTo>
                <a:lnTo>
                  <a:pt x="984250" y="317863"/>
                </a:lnTo>
                <a:lnTo>
                  <a:pt x="1174750" y="397329"/>
                </a:lnTo>
                <a:lnTo>
                  <a:pt x="1333500" y="662214"/>
                </a:lnTo>
                <a:lnTo>
                  <a:pt x="1365250" y="900611"/>
                </a:lnTo>
                <a:lnTo>
                  <a:pt x="1047750" y="980077"/>
                </a:lnTo>
                <a:lnTo>
                  <a:pt x="1016000" y="1191986"/>
                </a:lnTo>
                <a:lnTo>
                  <a:pt x="762000" y="1244963"/>
                </a:lnTo>
                <a:lnTo>
                  <a:pt x="603250" y="1377405"/>
                </a:lnTo>
                <a:lnTo>
                  <a:pt x="508000" y="1509848"/>
                </a:lnTo>
                <a:lnTo>
                  <a:pt x="412750" y="1642291"/>
                </a:lnTo>
                <a:lnTo>
                  <a:pt x="476250" y="1774734"/>
                </a:lnTo>
                <a:lnTo>
                  <a:pt x="317500" y="1748245"/>
                </a:lnTo>
                <a:lnTo>
                  <a:pt x="222250" y="1536337"/>
                </a:lnTo>
                <a:lnTo>
                  <a:pt x="254000" y="1297940"/>
                </a:lnTo>
                <a:lnTo>
                  <a:pt x="317500" y="1112520"/>
                </a:lnTo>
                <a:lnTo>
                  <a:pt x="349250" y="927100"/>
                </a:lnTo>
                <a:lnTo>
                  <a:pt x="317500" y="794657"/>
                </a:lnTo>
                <a:lnTo>
                  <a:pt x="158750" y="688703"/>
                </a:lnTo>
                <a:lnTo>
                  <a:pt x="0" y="476794"/>
                </a:lnTo>
                <a:lnTo>
                  <a:pt x="31750" y="317863"/>
                </a:lnTo>
                <a:lnTo>
                  <a:pt x="95250" y="211909"/>
                </a:lnTo>
                <a:lnTo>
                  <a:pt x="0" y="105954"/>
                </a:lnTo>
                <a:close/>
              </a:path>
            </a:pathLst>
          </a:custGeom>
          <a:solidFill>
            <a:srgbClr val="A7BE86"/>
          </a:solidFill>
          <a:ln w="9525">
            <a:solidFill>
              <a:srgbClr val="93AC72"/>
            </a:solidFill>
          </a:ln>
        </p:spPr>
        <p:txBody>
          <a:bodyPr/>
          <a:lstStyle/>
          <a:p>
            <a:endParaRPr lang="en-US"/>
          </a:p>
        </p:txBody>
      </p:sp>
      <p:sp>
        <p:nvSpPr>
          <p:cNvPr id="623" name="Greenland"/>
          <p:cNvSpPr/>
          <p:nvPr/>
        </p:nvSpPr>
        <p:spPr>
          <a:xfrm>
            <a:off x="3937000" y="1141911"/>
            <a:ext cx="1206500" cy="609237"/>
          </a:xfrm>
          <a:custGeom>
            <a:avLst/>
            <a:gdLst/>
            <a:ahLst/>
            <a:cxnLst/>
            <a:rect l="0" t="0" r="0" b="0"/>
            <a:pathLst>
              <a:path w="1206500" h="609237">
                <a:moveTo>
                  <a:pt x="381000" y="609237"/>
                </a:moveTo>
                <a:lnTo>
                  <a:pt x="889000" y="609237"/>
                </a:lnTo>
                <a:lnTo>
                  <a:pt x="1206500" y="344351"/>
                </a:lnTo>
                <a:lnTo>
                  <a:pt x="1143000" y="132443"/>
                </a:lnTo>
                <a:lnTo>
                  <a:pt x="730250" y="0"/>
                </a:lnTo>
                <a:lnTo>
                  <a:pt x="95250" y="26489"/>
                </a:lnTo>
                <a:lnTo>
                  <a:pt x="0" y="185420"/>
                </a:lnTo>
                <a:lnTo>
                  <a:pt x="190500" y="397328"/>
                </a:lnTo>
                <a:lnTo>
                  <a:pt x="381000" y="609237"/>
                </a:lnTo>
                <a:close/>
              </a:path>
            </a:pathLst>
          </a:custGeom>
          <a:solidFill>
            <a:srgbClr val="A7BE86"/>
          </a:solidFill>
          <a:ln w="9525">
            <a:solidFill>
              <a:srgbClr val="93AC72"/>
            </a:solidFill>
          </a:ln>
        </p:spPr>
        <p:txBody>
          <a:bodyPr/>
          <a:lstStyle/>
          <a:p>
            <a:endParaRPr lang="en-US"/>
          </a:p>
        </p:txBody>
      </p:sp>
      <p:sp>
        <p:nvSpPr>
          <p:cNvPr id="624" name="Europe"/>
          <p:cNvSpPr/>
          <p:nvPr/>
        </p:nvSpPr>
        <p:spPr>
          <a:xfrm>
            <a:off x="5461000" y="1486263"/>
            <a:ext cx="1587500" cy="900611"/>
          </a:xfrm>
          <a:custGeom>
            <a:avLst/>
            <a:gdLst/>
            <a:ahLst/>
            <a:cxnLst/>
            <a:rect l="0" t="0" r="0" b="0"/>
            <a:pathLst>
              <a:path w="1587500" h="900611">
                <a:moveTo>
                  <a:pt x="0" y="715191"/>
                </a:moveTo>
                <a:lnTo>
                  <a:pt x="31750" y="847634"/>
                </a:lnTo>
                <a:lnTo>
                  <a:pt x="127000" y="900611"/>
                </a:lnTo>
                <a:lnTo>
                  <a:pt x="317500" y="847634"/>
                </a:lnTo>
                <a:lnTo>
                  <a:pt x="412750" y="741680"/>
                </a:lnTo>
                <a:lnTo>
                  <a:pt x="571500" y="688703"/>
                </a:lnTo>
                <a:lnTo>
                  <a:pt x="698500" y="662214"/>
                </a:lnTo>
                <a:lnTo>
                  <a:pt x="825500" y="794657"/>
                </a:lnTo>
                <a:lnTo>
                  <a:pt x="889000" y="741680"/>
                </a:lnTo>
                <a:lnTo>
                  <a:pt x="952500" y="794657"/>
                </a:lnTo>
                <a:lnTo>
                  <a:pt x="1143000" y="794657"/>
                </a:lnTo>
                <a:lnTo>
                  <a:pt x="1206500" y="662214"/>
                </a:lnTo>
                <a:lnTo>
                  <a:pt x="1397000" y="635725"/>
                </a:lnTo>
                <a:lnTo>
                  <a:pt x="1587500" y="582748"/>
                </a:lnTo>
                <a:lnTo>
                  <a:pt x="1587500" y="423817"/>
                </a:lnTo>
                <a:lnTo>
                  <a:pt x="1333500" y="370840"/>
                </a:lnTo>
                <a:lnTo>
                  <a:pt x="1270000" y="264886"/>
                </a:lnTo>
                <a:lnTo>
                  <a:pt x="1079500" y="105954"/>
                </a:lnTo>
                <a:lnTo>
                  <a:pt x="952500" y="0"/>
                </a:lnTo>
                <a:lnTo>
                  <a:pt x="698500" y="52977"/>
                </a:lnTo>
                <a:lnTo>
                  <a:pt x="635000" y="185420"/>
                </a:lnTo>
                <a:lnTo>
                  <a:pt x="476250" y="238397"/>
                </a:lnTo>
                <a:lnTo>
                  <a:pt x="571500" y="317863"/>
                </a:lnTo>
                <a:lnTo>
                  <a:pt x="444500" y="476794"/>
                </a:lnTo>
                <a:lnTo>
                  <a:pt x="254000" y="503283"/>
                </a:lnTo>
                <a:lnTo>
                  <a:pt x="158750" y="582748"/>
                </a:lnTo>
                <a:lnTo>
                  <a:pt x="254000" y="635725"/>
                </a:lnTo>
                <a:lnTo>
                  <a:pt x="0" y="715191"/>
                </a:lnTo>
                <a:close/>
              </a:path>
            </a:pathLst>
          </a:custGeom>
          <a:solidFill>
            <a:srgbClr val="A7BE86"/>
          </a:solidFill>
          <a:ln w="9525">
            <a:solidFill>
              <a:srgbClr val="93AC72"/>
            </a:solidFill>
          </a:ln>
        </p:spPr>
        <p:txBody>
          <a:bodyPr/>
          <a:lstStyle/>
          <a:p>
            <a:endParaRPr lang="en-US"/>
          </a:p>
        </p:txBody>
      </p:sp>
      <p:sp>
        <p:nvSpPr>
          <p:cNvPr id="625" name="UK"/>
          <p:cNvSpPr/>
          <p:nvPr/>
        </p:nvSpPr>
        <p:spPr>
          <a:xfrm>
            <a:off x="5461000" y="1804126"/>
            <a:ext cx="285750" cy="211909"/>
          </a:xfrm>
          <a:custGeom>
            <a:avLst/>
            <a:gdLst/>
            <a:ahLst/>
            <a:cxnLst/>
            <a:rect l="0" t="0" r="0" b="0"/>
            <a:pathLst>
              <a:path w="285750" h="211909">
                <a:moveTo>
                  <a:pt x="127000" y="211909"/>
                </a:moveTo>
                <a:lnTo>
                  <a:pt x="222250" y="185420"/>
                </a:lnTo>
                <a:lnTo>
                  <a:pt x="285750" y="105955"/>
                </a:lnTo>
                <a:lnTo>
                  <a:pt x="222250" y="0"/>
                </a:lnTo>
                <a:lnTo>
                  <a:pt x="127000" y="26489"/>
                </a:lnTo>
                <a:lnTo>
                  <a:pt x="63500" y="105955"/>
                </a:lnTo>
                <a:lnTo>
                  <a:pt x="0" y="158932"/>
                </a:lnTo>
                <a:lnTo>
                  <a:pt x="127000" y="211909"/>
                </a:lnTo>
                <a:close/>
              </a:path>
            </a:pathLst>
          </a:custGeom>
          <a:solidFill>
            <a:srgbClr val="A7BE86"/>
          </a:solidFill>
          <a:ln w="9525">
            <a:solidFill>
              <a:srgbClr val="93AC72"/>
            </a:solidFill>
          </a:ln>
        </p:spPr>
        <p:txBody>
          <a:bodyPr/>
          <a:lstStyle/>
          <a:p>
            <a:endParaRPr lang="en-US"/>
          </a:p>
        </p:txBody>
      </p:sp>
      <p:sp>
        <p:nvSpPr>
          <p:cNvPr id="626" name="Africa"/>
          <p:cNvSpPr/>
          <p:nvPr/>
        </p:nvSpPr>
        <p:spPr>
          <a:xfrm>
            <a:off x="5270500" y="2360386"/>
            <a:ext cx="2127250" cy="1907177"/>
          </a:xfrm>
          <a:custGeom>
            <a:avLst/>
            <a:gdLst/>
            <a:ahLst/>
            <a:cxnLst/>
            <a:rect l="0" t="0" r="0" b="0"/>
            <a:pathLst>
              <a:path w="2127250" h="1907177">
                <a:moveTo>
                  <a:pt x="0" y="582749"/>
                </a:moveTo>
                <a:lnTo>
                  <a:pt x="0" y="397329"/>
                </a:lnTo>
                <a:lnTo>
                  <a:pt x="190500" y="185420"/>
                </a:lnTo>
                <a:lnTo>
                  <a:pt x="349250" y="26489"/>
                </a:lnTo>
                <a:lnTo>
                  <a:pt x="571500" y="0"/>
                </a:lnTo>
                <a:lnTo>
                  <a:pt x="825500" y="79466"/>
                </a:lnTo>
                <a:lnTo>
                  <a:pt x="857250" y="79466"/>
                </a:lnTo>
                <a:lnTo>
                  <a:pt x="1143000" y="132443"/>
                </a:lnTo>
                <a:lnTo>
                  <a:pt x="1301750" y="158931"/>
                </a:lnTo>
                <a:lnTo>
                  <a:pt x="1524000" y="158931"/>
                </a:lnTo>
                <a:lnTo>
                  <a:pt x="1555750" y="238397"/>
                </a:lnTo>
                <a:lnTo>
                  <a:pt x="1619250" y="370840"/>
                </a:lnTo>
                <a:lnTo>
                  <a:pt x="1682750" y="503283"/>
                </a:lnTo>
                <a:lnTo>
                  <a:pt x="1873250" y="662214"/>
                </a:lnTo>
                <a:lnTo>
                  <a:pt x="2127250" y="662214"/>
                </a:lnTo>
                <a:lnTo>
                  <a:pt x="2127250" y="847634"/>
                </a:lnTo>
                <a:lnTo>
                  <a:pt x="1841500" y="1033054"/>
                </a:lnTo>
                <a:lnTo>
                  <a:pt x="1778000" y="1244963"/>
                </a:lnTo>
                <a:lnTo>
                  <a:pt x="1778000" y="1456871"/>
                </a:lnTo>
                <a:lnTo>
                  <a:pt x="1619250" y="1615803"/>
                </a:lnTo>
                <a:lnTo>
                  <a:pt x="1524000" y="1748246"/>
                </a:lnTo>
                <a:lnTo>
                  <a:pt x="1333500" y="1880688"/>
                </a:lnTo>
                <a:lnTo>
                  <a:pt x="1143000" y="1907177"/>
                </a:lnTo>
                <a:lnTo>
                  <a:pt x="1079500" y="1880688"/>
                </a:lnTo>
                <a:lnTo>
                  <a:pt x="984250" y="1695268"/>
                </a:lnTo>
                <a:lnTo>
                  <a:pt x="889000" y="1430383"/>
                </a:lnTo>
                <a:lnTo>
                  <a:pt x="920750" y="1218474"/>
                </a:lnTo>
                <a:lnTo>
                  <a:pt x="793750" y="1006566"/>
                </a:lnTo>
                <a:lnTo>
                  <a:pt x="793750" y="874123"/>
                </a:lnTo>
                <a:lnTo>
                  <a:pt x="666750" y="847634"/>
                </a:lnTo>
                <a:lnTo>
                  <a:pt x="381000" y="847634"/>
                </a:lnTo>
                <a:lnTo>
                  <a:pt x="254000" y="847634"/>
                </a:lnTo>
                <a:lnTo>
                  <a:pt x="95250" y="741680"/>
                </a:lnTo>
                <a:lnTo>
                  <a:pt x="0" y="582749"/>
                </a:lnTo>
                <a:close/>
              </a:path>
            </a:pathLst>
          </a:custGeom>
          <a:solidFill>
            <a:srgbClr val="A7BE86"/>
          </a:solidFill>
          <a:ln w="9525">
            <a:solidFill>
              <a:srgbClr val="93AC72"/>
            </a:solidFill>
          </a:ln>
        </p:spPr>
        <p:txBody>
          <a:bodyPr/>
          <a:lstStyle/>
          <a:p>
            <a:endParaRPr lang="en-US"/>
          </a:p>
        </p:txBody>
      </p:sp>
      <p:sp>
        <p:nvSpPr>
          <p:cNvPr id="627" name="Asia"/>
          <p:cNvSpPr/>
          <p:nvPr/>
        </p:nvSpPr>
        <p:spPr>
          <a:xfrm>
            <a:off x="6604000" y="1327331"/>
            <a:ext cx="4889500" cy="1801223"/>
          </a:xfrm>
          <a:custGeom>
            <a:avLst/>
            <a:gdLst/>
            <a:ahLst/>
            <a:cxnLst/>
            <a:rect l="0" t="0" r="0" b="0"/>
            <a:pathLst>
              <a:path w="4889500" h="1801223">
                <a:moveTo>
                  <a:pt x="0" y="953589"/>
                </a:moveTo>
                <a:lnTo>
                  <a:pt x="254000" y="1006566"/>
                </a:lnTo>
                <a:lnTo>
                  <a:pt x="317500" y="1059543"/>
                </a:lnTo>
                <a:lnTo>
                  <a:pt x="571500" y="953589"/>
                </a:lnTo>
                <a:lnTo>
                  <a:pt x="698500" y="1006566"/>
                </a:lnTo>
                <a:lnTo>
                  <a:pt x="762000" y="1218474"/>
                </a:lnTo>
                <a:lnTo>
                  <a:pt x="698500" y="1350917"/>
                </a:lnTo>
                <a:lnTo>
                  <a:pt x="952500" y="1324429"/>
                </a:lnTo>
                <a:lnTo>
                  <a:pt x="1079500" y="1350917"/>
                </a:lnTo>
                <a:lnTo>
                  <a:pt x="1301750" y="1350917"/>
                </a:lnTo>
                <a:lnTo>
                  <a:pt x="1397000" y="1483360"/>
                </a:lnTo>
                <a:lnTo>
                  <a:pt x="1492250" y="1589314"/>
                </a:lnTo>
                <a:lnTo>
                  <a:pt x="1619250" y="1801223"/>
                </a:lnTo>
                <a:lnTo>
                  <a:pt x="1714500" y="1695269"/>
                </a:lnTo>
                <a:lnTo>
                  <a:pt x="1714500" y="1589314"/>
                </a:lnTo>
                <a:lnTo>
                  <a:pt x="1968500" y="1430383"/>
                </a:lnTo>
                <a:lnTo>
                  <a:pt x="2095500" y="1456872"/>
                </a:lnTo>
                <a:lnTo>
                  <a:pt x="2254250" y="1589314"/>
                </a:lnTo>
                <a:lnTo>
                  <a:pt x="2317750" y="1748246"/>
                </a:lnTo>
                <a:lnTo>
                  <a:pt x="2476500" y="1774734"/>
                </a:lnTo>
                <a:lnTo>
                  <a:pt x="2540000" y="1589314"/>
                </a:lnTo>
                <a:lnTo>
                  <a:pt x="2635250" y="1456872"/>
                </a:lnTo>
                <a:lnTo>
                  <a:pt x="2667000" y="1615803"/>
                </a:lnTo>
                <a:lnTo>
                  <a:pt x="2794000" y="1430383"/>
                </a:lnTo>
                <a:lnTo>
                  <a:pt x="3016250" y="1377406"/>
                </a:lnTo>
                <a:lnTo>
                  <a:pt x="3048000" y="1218474"/>
                </a:lnTo>
                <a:lnTo>
                  <a:pt x="3016250" y="1006566"/>
                </a:lnTo>
                <a:lnTo>
                  <a:pt x="3175000" y="953589"/>
                </a:lnTo>
                <a:lnTo>
                  <a:pt x="3302000" y="874123"/>
                </a:lnTo>
                <a:lnTo>
                  <a:pt x="3460750" y="821146"/>
                </a:lnTo>
                <a:lnTo>
                  <a:pt x="3683000" y="741680"/>
                </a:lnTo>
                <a:lnTo>
                  <a:pt x="3778250" y="582749"/>
                </a:lnTo>
                <a:lnTo>
                  <a:pt x="3619500" y="423817"/>
                </a:lnTo>
                <a:lnTo>
                  <a:pt x="3937000" y="423817"/>
                </a:lnTo>
                <a:lnTo>
                  <a:pt x="4254500" y="397329"/>
                </a:lnTo>
                <a:lnTo>
                  <a:pt x="4572000" y="264886"/>
                </a:lnTo>
                <a:lnTo>
                  <a:pt x="4889500" y="211909"/>
                </a:lnTo>
                <a:lnTo>
                  <a:pt x="4826000" y="158931"/>
                </a:lnTo>
                <a:lnTo>
                  <a:pt x="4254500" y="105954"/>
                </a:lnTo>
                <a:lnTo>
                  <a:pt x="3619500" y="79466"/>
                </a:lnTo>
                <a:lnTo>
                  <a:pt x="2984500" y="52977"/>
                </a:lnTo>
                <a:lnTo>
                  <a:pt x="2349500" y="0"/>
                </a:lnTo>
                <a:lnTo>
                  <a:pt x="1714500" y="0"/>
                </a:lnTo>
                <a:lnTo>
                  <a:pt x="1333500" y="0"/>
                </a:lnTo>
                <a:lnTo>
                  <a:pt x="920750" y="105954"/>
                </a:lnTo>
                <a:lnTo>
                  <a:pt x="762000" y="158931"/>
                </a:lnTo>
                <a:lnTo>
                  <a:pt x="571500" y="264886"/>
                </a:lnTo>
                <a:lnTo>
                  <a:pt x="444500" y="423817"/>
                </a:lnTo>
                <a:lnTo>
                  <a:pt x="508000" y="635726"/>
                </a:lnTo>
                <a:lnTo>
                  <a:pt x="444500" y="741680"/>
                </a:lnTo>
                <a:lnTo>
                  <a:pt x="254000" y="794657"/>
                </a:lnTo>
                <a:lnTo>
                  <a:pt x="63500" y="821146"/>
                </a:lnTo>
                <a:lnTo>
                  <a:pt x="0" y="953589"/>
                </a:lnTo>
                <a:close/>
              </a:path>
            </a:pathLst>
          </a:custGeom>
          <a:solidFill>
            <a:srgbClr val="A7BE86"/>
          </a:solidFill>
          <a:ln w="9525">
            <a:solidFill>
              <a:srgbClr val="93AC72"/>
            </a:solidFill>
          </a:ln>
        </p:spPr>
        <p:txBody>
          <a:bodyPr/>
          <a:lstStyle/>
          <a:p>
            <a:endParaRPr lang="en-US"/>
          </a:p>
        </p:txBody>
      </p:sp>
      <p:sp>
        <p:nvSpPr>
          <p:cNvPr id="628" name="India"/>
          <p:cNvSpPr/>
          <p:nvPr/>
        </p:nvSpPr>
        <p:spPr>
          <a:xfrm>
            <a:off x="7937500" y="2704737"/>
            <a:ext cx="635000" cy="423817"/>
          </a:xfrm>
          <a:custGeom>
            <a:avLst/>
            <a:gdLst/>
            <a:ahLst/>
            <a:cxnLst/>
            <a:rect l="0" t="0" r="0" b="0"/>
            <a:pathLst>
              <a:path w="635000" h="423817">
                <a:moveTo>
                  <a:pt x="0" y="0"/>
                </a:moveTo>
                <a:lnTo>
                  <a:pt x="127000" y="105954"/>
                </a:lnTo>
                <a:lnTo>
                  <a:pt x="158750" y="211908"/>
                </a:lnTo>
                <a:lnTo>
                  <a:pt x="285750" y="423817"/>
                </a:lnTo>
                <a:lnTo>
                  <a:pt x="381000" y="317863"/>
                </a:lnTo>
                <a:lnTo>
                  <a:pt x="444500" y="211908"/>
                </a:lnTo>
                <a:lnTo>
                  <a:pt x="635000" y="105954"/>
                </a:lnTo>
                <a:lnTo>
                  <a:pt x="635000" y="0"/>
                </a:lnTo>
                <a:lnTo>
                  <a:pt x="381000" y="0"/>
                </a:lnTo>
                <a:lnTo>
                  <a:pt x="190500" y="0"/>
                </a:lnTo>
                <a:lnTo>
                  <a:pt x="0" y="0"/>
                </a:lnTo>
                <a:close/>
              </a:path>
            </a:pathLst>
          </a:custGeom>
          <a:solidFill>
            <a:srgbClr val="A7BE86"/>
          </a:solidFill>
          <a:ln w="9525">
            <a:solidFill>
              <a:srgbClr val="93AC72"/>
            </a:solidFill>
          </a:ln>
        </p:spPr>
        <p:txBody>
          <a:bodyPr/>
          <a:lstStyle/>
          <a:p>
            <a:endParaRPr lang="en-US"/>
          </a:p>
        </p:txBody>
      </p:sp>
      <p:sp>
        <p:nvSpPr>
          <p:cNvPr id="629" name="SEAsia"/>
          <p:cNvSpPr/>
          <p:nvPr/>
        </p:nvSpPr>
        <p:spPr>
          <a:xfrm>
            <a:off x="8794750" y="3128554"/>
            <a:ext cx="1016000" cy="291374"/>
          </a:xfrm>
          <a:custGeom>
            <a:avLst/>
            <a:gdLst/>
            <a:ahLst/>
            <a:cxnLst/>
            <a:rect l="0" t="0" r="0" b="0"/>
            <a:pathLst>
              <a:path w="1016000" h="291374">
                <a:moveTo>
                  <a:pt x="0" y="79466"/>
                </a:moveTo>
                <a:lnTo>
                  <a:pt x="158750" y="158931"/>
                </a:lnTo>
                <a:lnTo>
                  <a:pt x="285750" y="185420"/>
                </a:lnTo>
                <a:lnTo>
                  <a:pt x="476250" y="264885"/>
                </a:lnTo>
                <a:lnTo>
                  <a:pt x="730250" y="291374"/>
                </a:lnTo>
                <a:lnTo>
                  <a:pt x="793750" y="211908"/>
                </a:lnTo>
                <a:lnTo>
                  <a:pt x="952500" y="158931"/>
                </a:lnTo>
                <a:lnTo>
                  <a:pt x="1016000" y="52977"/>
                </a:lnTo>
                <a:lnTo>
                  <a:pt x="857250" y="0"/>
                </a:lnTo>
                <a:lnTo>
                  <a:pt x="666750" y="26489"/>
                </a:lnTo>
                <a:lnTo>
                  <a:pt x="476250" y="132443"/>
                </a:lnTo>
                <a:lnTo>
                  <a:pt x="285750" y="105954"/>
                </a:lnTo>
                <a:lnTo>
                  <a:pt x="127000" y="52977"/>
                </a:lnTo>
                <a:lnTo>
                  <a:pt x="0" y="79466"/>
                </a:lnTo>
                <a:close/>
              </a:path>
            </a:pathLst>
          </a:custGeom>
          <a:solidFill>
            <a:srgbClr val="A7BE86"/>
          </a:solidFill>
          <a:ln w="9525">
            <a:solidFill>
              <a:srgbClr val="93AC72"/>
            </a:solidFill>
          </a:ln>
        </p:spPr>
        <p:txBody>
          <a:bodyPr/>
          <a:lstStyle/>
          <a:p>
            <a:endParaRPr lang="en-US"/>
          </a:p>
        </p:txBody>
      </p:sp>
      <p:sp>
        <p:nvSpPr>
          <p:cNvPr id="630" name="Indonesia"/>
          <p:cNvSpPr/>
          <p:nvPr/>
        </p:nvSpPr>
        <p:spPr>
          <a:xfrm>
            <a:off x="8953500" y="3393440"/>
            <a:ext cx="1270000" cy="211909"/>
          </a:xfrm>
          <a:custGeom>
            <a:avLst/>
            <a:gdLst/>
            <a:ahLst/>
            <a:cxnLst/>
            <a:rect l="0" t="0" r="0" b="0"/>
            <a:pathLst>
              <a:path w="1270000" h="211909">
                <a:moveTo>
                  <a:pt x="0" y="0"/>
                </a:moveTo>
                <a:lnTo>
                  <a:pt x="317500" y="79466"/>
                </a:lnTo>
                <a:lnTo>
                  <a:pt x="635000" y="132443"/>
                </a:lnTo>
                <a:lnTo>
                  <a:pt x="1016000" y="52977"/>
                </a:lnTo>
                <a:lnTo>
                  <a:pt x="1270000" y="105955"/>
                </a:lnTo>
                <a:lnTo>
                  <a:pt x="1111250" y="185420"/>
                </a:lnTo>
                <a:lnTo>
                  <a:pt x="698500" y="211909"/>
                </a:lnTo>
                <a:lnTo>
                  <a:pt x="317500" y="158932"/>
                </a:lnTo>
                <a:lnTo>
                  <a:pt x="0" y="0"/>
                </a:lnTo>
                <a:close/>
              </a:path>
            </a:pathLst>
          </a:custGeom>
          <a:solidFill>
            <a:srgbClr val="A7BE86"/>
          </a:solidFill>
          <a:ln w="9525">
            <a:solidFill>
              <a:srgbClr val="93AC72"/>
            </a:solidFill>
          </a:ln>
        </p:spPr>
        <p:txBody>
          <a:bodyPr/>
          <a:lstStyle/>
          <a:p>
            <a:endParaRPr lang="en-US"/>
          </a:p>
        </p:txBody>
      </p:sp>
      <p:sp>
        <p:nvSpPr>
          <p:cNvPr id="631" name="Japan"/>
          <p:cNvSpPr/>
          <p:nvPr/>
        </p:nvSpPr>
        <p:spPr>
          <a:xfrm>
            <a:off x="9906000" y="2174966"/>
            <a:ext cx="476250" cy="344351"/>
          </a:xfrm>
          <a:custGeom>
            <a:avLst/>
            <a:gdLst/>
            <a:ahLst/>
            <a:cxnLst/>
            <a:rect l="0" t="0" r="0" b="0"/>
            <a:pathLst>
              <a:path w="476250" h="344351">
                <a:moveTo>
                  <a:pt x="0" y="344351"/>
                </a:moveTo>
                <a:lnTo>
                  <a:pt x="95250" y="264885"/>
                </a:lnTo>
                <a:lnTo>
                  <a:pt x="190500" y="238397"/>
                </a:lnTo>
                <a:lnTo>
                  <a:pt x="317500" y="158931"/>
                </a:lnTo>
                <a:lnTo>
                  <a:pt x="381000" y="52977"/>
                </a:lnTo>
                <a:lnTo>
                  <a:pt x="476250" y="0"/>
                </a:lnTo>
                <a:lnTo>
                  <a:pt x="349250" y="105954"/>
                </a:lnTo>
                <a:lnTo>
                  <a:pt x="285750" y="211908"/>
                </a:lnTo>
                <a:lnTo>
                  <a:pt x="222250" y="264885"/>
                </a:lnTo>
                <a:lnTo>
                  <a:pt x="95250" y="344351"/>
                </a:lnTo>
                <a:lnTo>
                  <a:pt x="0" y="344351"/>
                </a:lnTo>
                <a:close/>
              </a:path>
            </a:pathLst>
          </a:custGeom>
          <a:solidFill>
            <a:srgbClr val="A7BE86"/>
          </a:solidFill>
          <a:ln w="9525">
            <a:solidFill>
              <a:srgbClr val="93AC72"/>
            </a:solidFill>
          </a:ln>
        </p:spPr>
        <p:txBody>
          <a:bodyPr/>
          <a:lstStyle/>
          <a:p>
            <a:endParaRPr lang="en-US"/>
          </a:p>
        </p:txBody>
      </p:sp>
      <p:sp>
        <p:nvSpPr>
          <p:cNvPr id="632" name="Australia"/>
          <p:cNvSpPr/>
          <p:nvPr/>
        </p:nvSpPr>
        <p:spPr>
          <a:xfrm>
            <a:off x="9398000" y="3631837"/>
            <a:ext cx="1238250" cy="715191"/>
          </a:xfrm>
          <a:custGeom>
            <a:avLst/>
            <a:gdLst/>
            <a:ahLst/>
            <a:cxnLst/>
            <a:rect l="0" t="0" r="0" b="0"/>
            <a:pathLst>
              <a:path w="1238250" h="715191">
                <a:moveTo>
                  <a:pt x="0" y="291374"/>
                </a:moveTo>
                <a:lnTo>
                  <a:pt x="0" y="503283"/>
                </a:lnTo>
                <a:lnTo>
                  <a:pt x="127000" y="635725"/>
                </a:lnTo>
                <a:lnTo>
                  <a:pt x="444500" y="556260"/>
                </a:lnTo>
                <a:lnTo>
                  <a:pt x="730250" y="635725"/>
                </a:lnTo>
                <a:lnTo>
                  <a:pt x="984250" y="715191"/>
                </a:lnTo>
                <a:lnTo>
                  <a:pt x="1143000" y="688702"/>
                </a:lnTo>
                <a:lnTo>
                  <a:pt x="1238250" y="503283"/>
                </a:lnTo>
                <a:lnTo>
                  <a:pt x="1238250" y="370840"/>
                </a:lnTo>
                <a:lnTo>
                  <a:pt x="1016000" y="211908"/>
                </a:lnTo>
                <a:lnTo>
                  <a:pt x="889000" y="0"/>
                </a:lnTo>
                <a:lnTo>
                  <a:pt x="698500" y="26489"/>
                </a:lnTo>
                <a:lnTo>
                  <a:pt x="508000" y="52977"/>
                </a:lnTo>
                <a:lnTo>
                  <a:pt x="317500" y="132443"/>
                </a:lnTo>
                <a:lnTo>
                  <a:pt x="0" y="291374"/>
                </a:lnTo>
                <a:close/>
              </a:path>
            </a:pathLst>
          </a:custGeom>
          <a:solidFill>
            <a:srgbClr val="A7BE86"/>
          </a:solidFill>
          <a:ln w="9525">
            <a:solidFill>
              <a:srgbClr val="93AC72"/>
            </a:solidFill>
          </a:ln>
        </p:spPr>
        <p:txBody>
          <a:bodyPr/>
          <a:lstStyle/>
          <a:p>
            <a:endParaRPr lang="en-US"/>
          </a:p>
        </p:txBody>
      </p:sp>
      <p:sp>
        <p:nvSpPr>
          <p:cNvPr id="633" name="NewZealand"/>
          <p:cNvSpPr/>
          <p:nvPr/>
        </p:nvSpPr>
        <p:spPr>
          <a:xfrm>
            <a:off x="11049000" y="4347029"/>
            <a:ext cx="317500" cy="211909"/>
          </a:xfrm>
          <a:custGeom>
            <a:avLst/>
            <a:gdLst/>
            <a:ahLst/>
            <a:cxnLst/>
            <a:rect l="0" t="0" r="0" b="0"/>
            <a:pathLst>
              <a:path w="317500" h="211909">
                <a:moveTo>
                  <a:pt x="0" y="211909"/>
                </a:moveTo>
                <a:lnTo>
                  <a:pt x="127000" y="158932"/>
                </a:lnTo>
                <a:lnTo>
                  <a:pt x="254000" y="79466"/>
                </a:lnTo>
                <a:lnTo>
                  <a:pt x="317500" y="0"/>
                </a:lnTo>
                <a:lnTo>
                  <a:pt x="222250" y="79466"/>
                </a:lnTo>
                <a:lnTo>
                  <a:pt x="127000" y="185420"/>
                </a:lnTo>
                <a:lnTo>
                  <a:pt x="0" y="211909"/>
                </a:lnTo>
                <a:close/>
              </a:path>
            </a:pathLst>
          </a:custGeom>
          <a:solidFill>
            <a:srgbClr val="A7BE86"/>
          </a:solidFill>
          <a:ln w="9525">
            <a:solidFill>
              <a:srgbClr val="93AC72"/>
            </a:solidFill>
          </a:ln>
        </p:spPr>
        <p:txBody>
          <a:bodyPr/>
          <a:lstStyle/>
          <a:p>
            <a:endParaRPr lang="en-US"/>
          </a:p>
        </p:txBody>
      </p:sp>
      <p:sp>
        <p:nvSpPr>
          <p:cNvPr id="770" name="distEurope"/>
          <p:cNvSpPr/>
          <p:nvPr/>
        </p:nvSpPr>
        <p:spPr>
          <a:xfrm>
            <a:off x="7010400" y="1854200"/>
            <a:ext cx="3073400" cy="1600200"/>
          </a:xfrm>
          <a:custGeom>
            <a:avLst/>
            <a:gdLst/>
            <a:ahLst/>
            <a:cxnLst/>
            <a:rect l="0" t="0" r="0" b="0"/>
            <a:pathLst>
              <a:path w="3073400" h="1600200" fill="none">
                <a:moveTo>
                  <a:pt x="3022600" y="1549400"/>
                </a:moveTo>
                <a:quadBezTo>
                  <a:pt x="1536700" y="101600"/>
                  <a:pt x="50800" y="50800"/>
                </a:quadBezTo>
              </a:path>
            </a:pathLst>
          </a:custGeom>
          <a:noFill/>
          <a:ln w="19050" cap="rnd">
            <a:solidFill>
              <a:srgbClr val="D98232"/>
            </a:solidFill>
            <a:prstDash val="sysDash"/>
          </a:ln>
        </p:spPr>
        <p:txBody>
          <a:bodyPr/>
          <a:lstStyle/>
          <a:p>
            <a:endParaRPr lang="en-US"/>
          </a:p>
        </p:txBody>
      </p:sp>
      <p:sp>
        <p:nvSpPr>
          <p:cNvPr id="771" name="distJapan"/>
          <p:cNvSpPr/>
          <p:nvPr/>
        </p:nvSpPr>
        <p:spPr>
          <a:xfrm>
            <a:off x="9982200" y="2349500"/>
            <a:ext cx="514350" cy="1104900"/>
          </a:xfrm>
          <a:custGeom>
            <a:avLst/>
            <a:gdLst/>
            <a:ahLst/>
            <a:cxnLst/>
            <a:rect l="0" t="0" r="0" b="0"/>
            <a:pathLst>
              <a:path w="812800" h="1524000" fill="none">
                <a:moveTo>
                  <a:pt x="50800" y="1473200"/>
                </a:moveTo>
                <a:quadBezTo>
                  <a:pt x="406400" y="406400"/>
                  <a:pt x="762000" y="50800"/>
                </a:quadBezTo>
              </a:path>
            </a:pathLst>
          </a:custGeom>
          <a:noFill/>
          <a:ln w="19050" cap="rnd">
            <a:solidFill>
              <a:srgbClr val="D98232"/>
            </a:solidFill>
            <a:prstDash val="sysDash"/>
          </a:ln>
        </p:spPr>
        <p:txBody>
          <a:bodyPr/>
          <a:lstStyle/>
          <a:p>
            <a:endParaRPr lang="en-US"/>
          </a:p>
        </p:txBody>
      </p:sp>
      <p:sp>
        <p:nvSpPr>
          <p:cNvPr id="772" name="distNA"/>
          <p:cNvSpPr/>
          <p:nvPr/>
        </p:nvSpPr>
        <p:spPr>
          <a:xfrm rot="161448">
            <a:off x="2258786" y="2463437"/>
            <a:ext cx="7825013" cy="1854563"/>
          </a:xfrm>
          <a:custGeom>
            <a:avLst/>
            <a:gdLst/>
            <a:ahLst/>
            <a:cxnLst/>
            <a:rect l="0" t="0" r="0" b="0"/>
            <a:pathLst>
              <a:path w="8128000" h="1651000" fill="none">
                <a:moveTo>
                  <a:pt x="8077200" y="736600"/>
                </a:moveTo>
                <a:quadBezTo>
                  <a:pt x="4064000" y="1600200"/>
                  <a:pt x="50800" y="50800"/>
                </a:quadBezTo>
              </a:path>
            </a:pathLst>
          </a:custGeom>
          <a:noFill/>
          <a:ln w="19050" cap="rnd">
            <a:solidFill>
              <a:srgbClr val="D98232"/>
            </a:solidFill>
            <a:prstDash val="sysDash"/>
          </a:ln>
        </p:spPr>
        <p:txBody>
          <a:bodyPr/>
          <a:lstStyle/>
          <a:p>
            <a:endParaRPr lang="en-US"/>
          </a:p>
        </p:txBody>
      </p:sp>
      <p:sp>
        <p:nvSpPr>
          <p:cNvPr id="773" name="distAP"/>
          <p:cNvSpPr/>
          <p:nvPr/>
        </p:nvSpPr>
        <p:spPr>
          <a:xfrm>
            <a:off x="9702800" y="3225800"/>
            <a:ext cx="381000" cy="647700"/>
          </a:xfrm>
          <a:custGeom>
            <a:avLst/>
            <a:gdLst/>
            <a:ahLst/>
            <a:cxnLst/>
            <a:rect l="0" t="0" r="0" b="0"/>
            <a:pathLst>
              <a:path w="381000" h="647700" fill="none">
                <a:moveTo>
                  <a:pt x="330200" y="177800"/>
                </a:moveTo>
                <a:quadBezTo>
                  <a:pt x="190500" y="596900"/>
                  <a:pt x="50800" y="50800"/>
                </a:quadBezTo>
              </a:path>
            </a:pathLst>
          </a:custGeom>
          <a:noFill/>
          <a:ln w="19050" cap="rnd">
            <a:solidFill>
              <a:srgbClr val="D98232"/>
            </a:solidFill>
            <a:prstDash val="sysDash"/>
          </a:ln>
        </p:spPr>
        <p:txBody>
          <a:bodyPr/>
          <a:lstStyle/>
          <a:p>
            <a:endParaRPr lang="en-US"/>
          </a:p>
        </p:txBody>
      </p:sp>
      <p:sp>
        <p:nvSpPr>
          <p:cNvPr id="774" name="supNV"/>
          <p:cNvSpPr/>
          <p:nvPr/>
        </p:nvSpPr>
        <p:spPr>
          <a:xfrm>
            <a:off x="2327874" y="2296301"/>
            <a:ext cx="7646858" cy="1815541"/>
          </a:xfrm>
          <a:custGeom>
            <a:avLst/>
            <a:gdLst/>
            <a:ahLst/>
            <a:cxnLst/>
            <a:rect l="0" t="0" r="0" b="0"/>
            <a:pathLst>
              <a:path w="8102600" h="857250" fill="none">
                <a:moveTo>
                  <a:pt x="50800" y="50800"/>
                </a:moveTo>
                <a:quadBezTo>
                  <a:pt x="4051300" y="806450"/>
                  <a:pt x="8051800" y="546100"/>
                </a:quadBezTo>
              </a:path>
            </a:pathLst>
          </a:custGeom>
          <a:noFill/>
          <a:ln w="15875" cap="rnd">
            <a:solidFill>
              <a:srgbClr val="7BA7D9"/>
            </a:solidFill>
            <a:prstDash val="sysDot"/>
          </a:ln>
        </p:spPr>
        <p:txBody>
          <a:bodyPr/>
          <a:lstStyle/>
          <a:p>
            <a:endParaRPr lang="en-US"/>
          </a:p>
        </p:txBody>
      </p:sp>
      <p:sp>
        <p:nvSpPr>
          <p:cNvPr id="6" name="Triangle 5">
            <a:extLst>
              <a:ext uri="{FF2B5EF4-FFF2-40B4-BE49-F238E27FC236}">
                <a16:creationId xmlns:a16="http://schemas.microsoft.com/office/drawing/2014/main" id="{FECF8E15-18BD-C242-926A-713D75A5835E}"/>
              </a:ext>
            </a:extLst>
          </p:cNvPr>
          <p:cNvSpPr/>
          <p:nvPr/>
        </p:nvSpPr>
        <p:spPr>
          <a:xfrm>
            <a:off x="1856636" y="1662174"/>
            <a:ext cx="254000" cy="241300"/>
          </a:xfrm>
          <a:prstGeom prst="triangle">
            <a:avLst/>
          </a:prstGeom>
          <a:solidFill>
            <a:srgbClr val="2E6B2E"/>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 name="Triangle 7">
            <a:extLst>
              <a:ext uri="{FF2B5EF4-FFF2-40B4-BE49-F238E27FC236}">
                <a16:creationId xmlns:a16="http://schemas.microsoft.com/office/drawing/2014/main" id="{5C6229A6-620F-0E43-92C2-84A048AC3EE7}"/>
              </a:ext>
            </a:extLst>
          </p:cNvPr>
          <p:cNvSpPr/>
          <p:nvPr/>
        </p:nvSpPr>
        <p:spPr>
          <a:xfrm>
            <a:off x="6959600" y="1752600"/>
            <a:ext cx="228600" cy="215900"/>
          </a:xfrm>
          <a:prstGeom prst="triangle">
            <a:avLst/>
          </a:prstGeom>
          <a:solidFill>
            <a:srgbClr val="2E6B2E"/>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 name="Triangle 8">
            <a:extLst>
              <a:ext uri="{FF2B5EF4-FFF2-40B4-BE49-F238E27FC236}">
                <a16:creationId xmlns:a16="http://schemas.microsoft.com/office/drawing/2014/main" id="{099E26FC-F696-9B4F-8A89-15D8EFEB8E34}"/>
              </a:ext>
            </a:extLst>
          </p:cNvPr>
          <p:cNvSpPr/>
          <p:nvPr/>
        </p:nvSpPr>
        <p:spPr>
          <a:xfrm>
            <a:off x="9961880" y="2198007"/>
            <a:ext cx="228600" cy="215900"/>
          </a:xfrm>
          <a:prstGeom prst="triangle">
            <a:avLst/>
          </a:prstGeom>
          <a:solidFill>
            <a:srgbClr val="2E6B2E"/>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 name="Triangle 9">
            <a:extLst>
              <a:ext uri="{FF2B5EF4-FFF2-40B4-BE49-F238E27FC236}">
                <a16:creationId xmlns:a16="http://schemas.microsoft.com/office/drawing/2014/main" id="{179E1ECB-9E0D-3543-BF68-DE1590CBD17D}"/>
              </a:ext>
            </a:extLst>
          </p:cNvPr>
          <p:cNvSpPr/>
          <p:nvPr/>
        </p:nvSpPr>
        <p:spPr>
          <a:xfrm>
            <a:off x="9652000" y="3175000"/>
            <a:ext cx="254000" cy="241300"/>
          </a:xfrm>
          <a:prstGeom prst="triangle">
            <a:avLst/>
          </a:prstGeom>
          <a:solidFill>
            <a:srgbClr val="2E6B2E"/>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3" name="Rectangle 22">
            <a:extLst>
              <a:ext uri="{FF2B5EF4-FFF2-40B4-BE49-F238E27FC236}">
                <a16:creationId xmlns:a16="http://schemas.microsoft.com/office/drawing/2014/main" id="{3E78E408-A4E3-1A4D-B7B3-8EF8CD58FD8E}"/>
              </a:ext>
            </a:extLst>
          </p:cNvPr>
          <p:cNvSpPr/>
          <p:nvPr/>
        </p:nvSpPr>
        <p:spPr>
          <a:xfrm>
            <a:off x="9461500" y="2692400"/>
            <a:ext cx="190500" cy="190500"/>
          </a:xfrm>
          <a:prstGeom prst="rect">
            <a:avLst/>
          </a:prstGeom>
          <a:solidFill>
            <a:srgbClr val="C0392B"/>
          </a:solidFill>
          <a:ln w="12700" cap="flat" cmpd="sng" algn="ctr">
            <a:solidFill>
              <a:srgbClr val="FFFFFF"/>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4" name="Rectangle 23">
            <a:extLst>
              <a:ext uri="{FF2B5EF4-FFF2-40B4-BE49-F238E27FC236}">
                <a16:creationId xmlns:a16="http://schemas.microsoft.com/office/drawing/2014/main" id="{06CC36EE-EA5C-0A40-B303-3720B1B02E5C}"/>
              </a:ext>
            </a:extLst>
          </p:cNvPr>
          <p:cNvSpPr/>
          <p:nvPr/>
        </p:nvSpPr>
        <p:spPr>
          <a:xfrm>
            <a:off x="9461500" y="2946400"/>
            <a:ext cx="190500" cy="190500"/>
          </a:xfrm>
          <a:prstGeom prst="rect">
            <a:avLst/>
          </a:prstGeom>
          <a:solidFill>
            <a:srgbClr val="C0392B"/>
          </a:solidFill>
          <a:ln w="12700" cap="flat" cmpd="sng" algn="ctr">
            <a:solidFill>
              <a:srgbClr val="FFFFFF"/>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5" name="Rectangle 24">
            <a:extLst>
              <a:ext uri="{FF2B5EF4-FFF2-40B4-BE49-F238E27FC236}">
                <a16:creationId xmlns:a16="http://schemas.microsoft.com/office/drawing/2014/main" id="{A066A8AD-86B5-9B40-9786-FDE7796537B6}"/>
              </a:ext>
            </a:extLst>
          </p:cNvPr>
          <p:cNvSpPr/>
          <p:nvPr/>
        </p:nvSpPr>
        <p:spPr>
          <a:xfrm>
            <a:off x="9461500" y="3200400"/>
            <a:ext cx="190500" cy="190500"/>
          </a:xfrm>
          <a:prstGeom prst="rect">
            <a:avLst/>
          </a:prstGeom>
          <a:solidFill>
            <a:srgbClr val="C0392B"/>
          </a:solidFill>
          <a:ln w="12700" cap="flat" cmpd="sng" algn="ctr">
            <a:solidFill>
              <a:srgbClr val="FFFFFF"/>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7" name="TextBox 26">
            <a:extLst>
              <a:ext uri="{FF2B5EF4-FFF2-40B4-BE49-F238E27FC236}">
                <a16:creationId xmlns:a16="http://schemas.microsoft.com/office/drawing/2014/main" id="{D3B56484-78F6-BAE8-1381-05F528F1693D}"/>
              </a:ext>
            </a:extLst>
          </p:cNvPr>
          <p:cNvSpPr txBox="1"/>
          <p:nvPr/>
        </p:nvSpPr>
        <p:spPr>
          <a:xfrm>
            <a:off x="254000" y="69334"/>
            <a:ext cx="8102600" cy="492443"/>
          </a:xfrm>
          <a:prstGeom prst="rect">
            <a:avLst/>
          </a:prstGeom>
          <a:noFill/>
        </p:spPr>
        <p:txBody>
          <a:bodyPr wrap="square">
            <a:spAutoFit/>
          </a:bodyPr>
          <a:lstStyle/>
          <a:p>
            <a:pPr algn="l">
              <a:buNone/>
            </a:pPr>
            <a:r>
              <a:rPr lang="en-US" sz="2600" b="1">
                <a:solidFill>
                  <a:srgbClr val="FFFFFF"/>
                </a:solidFill>
                <a:latin typeface="Georgia" panose="02040502050405020303" pitchFamily="18" charset="0"/>
              </a:rPr>
              <a:t>Nintendo Switch Current Supply Chain Map</a:t>
            </a:r>
          </a:p>
        </p:txBody>
      </p:sp>
      <p:sp>
        <p:nvSpPr>
          <p:cNvPr id="26" name="tariffCallout">
            <a:extLst>
              <a:ext uri="{FF2B5EF4-FFF2-40B4-BE49-F238E27FC236}">
                <a16:creationId xmlns:a16="http://schemas.microsoft.com/office/drawing/2014/main" id="{7EDF0B39-77D3-614C-862D-2D43A0C67D37}"/>
              </a:ext>
            </a:extLst>
          </p:cNvPr>
          <p:cNvSpPr/>
          <p:nvPr/>
        </p:nvSpPr>
        <p:spPr>
          <a:xfrm>
            <a:off x="9103518" y="4972567"/>
            <a:ext cx="2555082" cy="1381815"/>
          </a:xfrm>
          <a:prstGeom prst="roundRect">
            <a:avLst/>
          </a:prstGeom>
          <a:solidFill>
            <a:srgbClr val="FFFFFF"/>
          </a:solidFill>
          <a:ln w="12700" cap="flat" cmpd="sng" algn="ctr">
            <a:solidFill>
              <a:srgbClr val="C9C9C9"/>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square" rtlCol="0" anchor="ctr" anchorCtr="0">
            <a:noAutofit/>
          </a:bodyPr>
          <a:lstStyle/>
          <a:p>
            <a:pPr marL="0" marR="0" lvl="0" indent="0" defTabSz="914400" rtl="0" eaLnBrk="1" fontAlgn="auto" latinLnBrk="0" hangingPunct="1">
              <a:lnSpc>
                <a:spcPts val="1000"/>
              </a:lnSpc>
              <a:spcBef>
                <a:spcPts val="0"/>
              </a:spcBef>
              <a:spcAft>
                <a:spcPts val="200"/>
              </a:spcAft>
              <a:buClrTx/>
              <a:buSzTx/>
              <a:buFontTx/>
              <a:buNone/>
              <a:tabLst/>
              <a:defRPr/>
            </a:pPr>
            <a:r>
              <a:rPr kumimoji="0" lang="en-US" sz="1200" b="1" i="0" u="none" strike="noStrike" kern="1200" cap="none" spc="0" normalizeH="0" baseline="0" noProof="0">
                <a:ln>
                  <a:noFill/>
                </a:ln>
                <a:solidFill>
                  <a:srgbClr val="1A1A1A"/>
                </a:solidFill>
                <a:effectLst/>
                <a:uLnTx/>
                <a:uFillTx/>
                <a:latin typeface="Georgia" panose="02040502050405020303" pitchFamily="18" charset="0"/>
                <a:ea typeface="+mn-ea"/>
                <a:cs typeface="+mn-cs"/>
              </a:rPr>
              <a:t>Top 2 port pairs — US entry</a:t>
            </a:r>
          </a:p>
          <a:p>
            <a:pPr marL="0" marR="0" lvl="0" indent="0" defTabSz="914400" rtl="0" eaLnBrk="1" fontAlgn="auto" latinLnBrk="0" hangingPunct="1">
              <a:lnSpc>
                <a:spcPts val="950"/>
              </a:lnSpc>
              <a:spcBef>
                <a:spcPts val="0"/>
              </a:spcBef>
              <a:spcAft>
                <a:spcPts val="0"/>
              </a:spcAft>
              <a:buClrTx/>
              <a:buSzTx/>
              <a:buFontTx/>
              <a:buNone/>
              <a:tabLst/>
              <a:defRPr/>
            </a:pPr>
            <a:endParaRPr lang="en-US" sz="1200" b="1">
              <a:solidFill>
                <a:srgbClr val="1A1A1A"/>
              </a:solidFill>
              <a:latin typeface="Georgia" panose="02040502050405020303" pitchFamily="18" charset="0"/>
            </a:endParaRPr>
          </a:p>
          <a:p>
            <a:pPr marL="171450" marR="0" lvl="0" indent="-171450" defTabSz="914400" rtl="0" eaLnBrk="1" fontAlgn="auto" latinLnBrk="0" hangingPunct="1">
              <a:lnSpc>
                <a:spcPts val="950"/>
              </a:lnSpc>
              <a:spcBef>
                <a:spcPts val="0"/>
              </a:spcBef>
              <a:spcAft>
                <a:spcPts val="0"/>
              </a:spcAft>
              <a:buClrTx/>
              <a:buSzTx/>
              <a:buFont typeface="Arial" panose="020B0604020202020204" pitchFamily="34" charset="0"/>
              <a:buChar char="•"/>
              <a:tabLst/>
              <a:defRPr/>
            </a:pPr>
            <a:r>
              <a:rPr kumimoji="0" lang="en-US" sz="950" b="1" i="0" u="none" strike="noStrike" kern="1200" cap="none" spc="0" normalizeH="0" baseline="0" noProof="0">
                <a:ln>
                  <a:noFill/>
                </a:ln>
                <a:solidFill>
                  <a:srgbClr val="2B5BA8"/>
                </a:solidFill>
                <a:effectLst/>
                <a:uLnTx/>
                <a:uFillTx/>
                <a:latin typeface="Georgia" panose="02040502050405020303" pitchFamily="18" charset="0"/>
                <a:ea typeface="+mn-ea"/>
                <a:cs typeface="+mn-cs"/>
              </a:rPr>
              <a:t>Cai </a:t>
            </a:r>
            <a:r>
              <a:rPr kumimoji="0" lang="en-US" sz="950" b="1" i="0" u="none" strike="noStrike" kern="1200" cap="none" spc="0" normalizeH="0" baseline="0" noProof="0" err="1">
                <a:ln>
                  <a:noFill/>
                </a:ln>
                <a:solidFill>
                  <a:srgbClr val="2B5BA8"/>
                </a:solidFill>
                <a:effectLst/>
                <a:uLnTx/>
                <a:uFillTx/>
                <a:latin typeface="Georgia" panose="02040502050405020303" pitchFamily="18" charset="0"/>
                <a:ea typeface="+mn-ea"/>
                <a:cs typeface="+mn-cs"/>
              </a:rPr>
              <a:t>Mep</a:t>
            </a:r>
            <a:r>
              <a:rPr kumimoji="0" lang="en-US" sz="950" b="1" i="0" u="none" strike="noStrike" kern="1200" cap="none" spc="0" normalizeH="0" baseline="0" noProof="0">
                <a:ln>
                  <a:noFill/>
                </a:ln>
                <a:solidFill>
                  <a:srgbClr val="2B5BA8"/>
                </a:solidFill>
                <a:effectLst/>
                <a:uLnTx/>
                <a:uFillTx/>
                <a:latin typeface="Georgia" panose="02040502050405020303" pitchFamily="18" charset="0"/>
                <a:ea typeface="+mn-ea"/>
                <a:cs typeface="+mn-cs"/>
              </a:rPr>
              <a:t> (VN) → Long Beach, CA</a:t>
            </a:r>
          </a:p>
          <a:p>
            <a:pPr marL="0" marR="0" lvl="0" indent="0" defTabSz="914400" rtl="0" eaLnBrk="1" fontAlgn="auto" latinLnBrk="0" hangingPunct="1">
              <a:lnSpc>
                <a:spcPts val="900"/>
              </a:lnSpc>
              <a:spcBef>
                <a:spcPts val="0"/>
              </a:spcBef>
              <a:spcAft>
                <a:spcPts val="100"/>
              </a:spcAft>
              <a:buClrTx/>
              <a:buSzTx/>
              <a:buFontTx/>
              <a:buNone/>
              <a:tabLst/>
              <a:defRPr/>
            </a:pPr>
            <a:r>
              <a:rPr kumimoji="0" lang="en-US" sz="950" b="0" i="0" u="none" strike="noStrike" kern="1200" cap="none" spc="0" normalizeH="0" baseline="0" noProof="0">
                <a:ln>
                  <a:noFill/>
                </a:ln>
                <a:solidFill>
                  <a:srgbClr val="5A5A5A"/>
                </a:solidFill>
                <a:effectLst/>
                <a:uLnTx/>
                <a:uFillTx/>
                <a:latin typeface="Georgia" panose="02040502050405020303" pitchFamily="18" charset="0"/>
                <a:ea typeface="+mn-ea"/>
                <a:cs typeface="+mn-cs"/>
              </a:rPr>
              <a:t>~20 day transit · departs every 1–2 days</a:t>
            </a:r>
          </a:p>
          <a:p>
            <a:pPr marL="0" marR="0" lvl="0" indent="0" defTabSz="914400" rtl="0" eaLnBrk="1" fontAlgn="auto" latinLnBrk="0" hangingPunct="1">
              <a:lnSpc>
                <a:spcPts val="900"/>
              </a:lnSpc>
              <a:spcBef>
                <a:spcPts val="0"/>
              </a:spcBef>
              <a:spcAft>
                <a:spcPts val="100"/>
              </a:spcAft>
              <a:buClrTx/>
              <a:buSzTx/>
              <a:buFontTx/>
              <a:buNone/>
              <a:tabLst/>
              <a:defRPr/>
            </a:pPr>
            <a:endParaRPr kumimoji="0" lang="en-US" sz="950" b="0" i="0" u="none" strike="noStrike" kern="1200" cap="none" spc="0" normalizeH="0" baseline="0" noProof="0">
              <a:ln>
                <a:noFill/>
              </a:ln>
              <a:solidFill>
                <a:srgbClr val="5A5A5A"/>
              </a:solidFill>
              <a:effectLst/>
              <a:uLnTx/>
              <a:uFillTx/>
              <a:latin typeface="Georgia" panose="02040502050405020303" pitchFamily="18" charset="0"/>
              <a:ea typeface="+mn-ea"/>
              <a:cs typeface="+mn-cs"/>
            </a:endParaRPr>
          </a:p>
          <a:p>
            <a:pPr marL="171450" marR="0" lvl="0" indent="-171450" defTabSz="914400" rtl="0" eaLnBrk="1" fontAlgn="auto" latinLnBrk="0" hangingPunct="1">
              <a:lnSpc>
                <a:spcPts val="900"/>
              </a:lnSpc>
              <a:spcBef>
                <a:spcPts val="0"/>
              </a:spcBef>
              <a:spcAft>
                <a:spcPts val="100"/>
              </a:spcAft>
              <a:buClrTx/>
              <a:buSzTx/>
              <a:buFont typeface="Arial" panose="020B0604020202020204" pitchFamily="34" charset="0"/>
              <a:buChar char="•"/>
              <a:tabLst/>
              <a:defRPr/>
            </a:pPr>
            <a:r>
              <a:rPr kumimoji="0" lang="en-US" sz="950" b="1" i="0" u="none" strike="noStrike" kern="1200" cap="none" spc="0" normalizeH="0" baseline="0" noProof="0">
                <a:ln>
                  <a:noFill/>
                </a:ln>
                <a:solidFill>
                  <a:srgbClr val="C0392B"/>
                </a:solidFill>
                <a:effectLst/>
                <a:uLnTx/>
                <a:uFillTx/>
                <a:latin typeface="Georgia" panose="02040502050405020303" pitchFamily="18" charset="0"/>
                <a:ea typeface="+mn-ea"/>
                <a:cs typeface="+mn-cs"/>
              </a:rPr>
              <a:t>Cat Lai (VN) → Los Angeles, CA</a:t>
            </a:r>
          </a:p>
          <a:p>
            <a:pPr marL="0" marR="0" lvl="0" indent="0" defTabSz="914400" rtl="0" eaLnBrk="1" fontAlgn="auto" latinLnBrk="0" hangingPunct="1">
              <a:lnSpc>
                <a:spcPts val="900"/>
              </a:lnSpc>
              <a:spcBef>
                <a:spcPts val="0"/>
              </a:spcBef>
              <a:spcAft>
                <a:spcPts val="0"/>
              </a:spcAft>
              <a:buClrTx/>
              <a:buSzTx/>
              <a:buFontTx/>
              <a:buNone/>
              <a:tabLst/>
              <a:defRPr/>
            </a:pPr>
            <a:r>
              <a:rPr kumimoji="0" lang="en-US" sz="950" b="0" i="0" u="none" strike="noStrike" kern="1200" cap="none" spc="0" normalizeH="0" baseline="0" noProof="0">
                <a:ln>
                  <a:noFill/>
                </a:ln>
                <a:solidFill>
                  <a:srgbClr val="5A5A5A"/>
                </a:solidFill>
                <a:effectLst/>
                <a:uLnTx/>
                <a:uFillTx/>
                <a:latin typeface="Georgia" panose="02040502050405020303" pitchFamily="18" charset="0"/>
                <a:ea typeface="+mn-ea"/>
                <a:cs typeface="+mn-cs"/>
              </a:rPr>
              <a:t>~22 day transit · LCL and FCL available</a:t>
            </a:r>
          </a:p>
          <a:p>
            <a:pPr algn="ctr">
              <a:lnSpc>
                <a:spcPts val="1000"/>
              </a:lnSpc>
              <a:spcAft>
                <a:spcPts val="200"/>
              </a:spcAft>
              <a:buNone/>
            </a:pPr>
            <a:endParaRPr lang="en-US" sz="950">
              <a:solidFill>
                <a:srgbClr val="5A5A5A"/>
              </a:solidFill>
              <a:latin typeface="Georgia" panose="02040502050405020303" pitchFamily="18" charset="0"/>
            </a:endParaRPr>
          </a:p>
        </p:txBody>
      </p:sp>
      <p:sp>
        <p:nvSpPr>
          <p:cNvPr id="28" name="TextBox 27">
            <a:extLst>
              <a:ext uri="{FF2B5EF4-FFF2-40B4-BE49-F238E27FC236}">
                <a16:creationId xmlns:a16="http://schemas.microsoft.com/office/drawing/2014/main" id="{12627CF3-40B4-FC43-95DB-AA7BB0BBBC03}"/>
              </a:ext>
            </a:extLst>
          </p:cNvPr>
          <p:cNvSpPr txBox="1"/>
          <p:nvPr/>
        </p:nvSpPr>
        <p:spPr>
          <a:xfrm>
            <a:off x="1587500" y="1847548"/>
            <a:ext cx="1524000" cy="203200"/>
          </a:xfrm>
          <a:prstGeom prst="rect">
            <a:avLst/>
          </a:prstGeom>
          <a:noFill/>
          <a:ln>
            <a:noFill/>
          </a:ln>
        </p:spPr>
        <p:txBody>
          <a:bodyPr vertOverflow="overflow" vert="horz" wrap="none" rtlCol="0" anchor="t">
            <a:noAutofit/>
          </a:bodyPr>
          <a:lstStyle/>
          <a:p>
            <a:pPr algn="l"/>
            <a:r>
              <a:rPr lang="en-US" sz="850" b="1">
                <a:solidFill>
                  <a:srgbClr val="1F4D1F"/>
                </a:solidFill>
                <a:latin typeface="Georgia"/>
              </a:rPr>
              <a:t>N. America 46%</a:t>
            </a:r>
          </a:p>
        </p:txBody>
      </p:sp>
      <p:sp>
        <p:nvSpPr>
          <p:cNvPr id="29" name="TextBox 28">
            <a:extLst>
              <a:ext uri="{FF2B5EF4-FFF2-40B4-BE49-F238E27FC236}">
                <a16:creationId xmlns:a16="http://schemas.microsoft.com/office/drawing/2014/main" id="{6221159E-0432-D344-A53A-53BB81B7A2B3}"/>
              </a:ext>
            </a:extLst>
          </p:cNvPr>
          <p:cNvSpPr txBox="1"/>
          <p:nvPr/>
        </p:nvSpPr>
        <p:spPr>
          <a:xfrm>
            <a:off x="6604000" y="1981200"/>
            <a:ext cx="1016000" cy="203200"/>
          </a:xfrm>
          <a:prstGeom prst="rect">
            <a:avLst/>
          </a:prstGeom>
          <a:noFill/>
          <a:ln>
            <a:noFill/>
          </a:ln>
        </p:spPr>
        <p:txBody>
          <a:bodyPr vertOverflow="overflow" vert="horz" wrap="none" rtlCol="0" anchor="t">
            <a:noAutofit/>
          </a:bodyPr>
          <a:lstStyle/>
          <a:p>
            <a:pPr algn="l"/>
            <a:r>
              <a:rPr lang="en-US" sz="850" b="1">
                <a:solidFill>
                  <a:srgbClr val="1F4D1F"/>
                </a:solidFill>
                <a:latin typeface="Georgia"/>
              </a:rPr>
              <a:t>Europe 26%</a:t>
            </a:r>
          </a:p>
        </p:txBody>
      </p:sp>
      <p:sp>
        <p:nvSpPr>
          <p:cNvPr id="30" name="TextBox 29">
            <a:extLst>
              <a:ext uri="{FF2B5EF4-FFF2-40B4-BE49-F238E27FC236}">
                <a16:creationId xmlns:a16="http://schemas.microsoft.com/office/drawing/2014/main" id="{C02D78D4-A920-8941-A1D3-4EC6E4CD9511}"/>
              </a:ext>
            </a:extLst>
          </p:cNvPr>
          <p:cNvSpPr txBox="1"/>
          <p:nvPr/>
        </p:nvSpPr>
        <p:spPr>
          <a:xfrm>
            <a:off x="9766300" y="1984773"/>
            <a:ext cx="889000" cy="203200"/>
          </a:xfrm>
          <a:prstGeom prst="rect">
            <a:avLst/>
          </a:prstGeom>
          <a:noFill/>
          <a:ln>
            <a:noFill/>
          </a:ln>
        </p:spPr>
        <p:txBody>
          <a:bodyPr vertOverflow="overflow" vert="horz" wrap="none" rtlCol="0" anchor="t">
            <a:noAutofit/>
          </a:bodyPr>
          <a:lstStyle/>
          <a:p>
            <a:pPr algn="l"/>
            <a:r>
              <a:rPr lang="en-US" sz="850" b="1">
                <a:solidFill>
                  <a:srgbClr val="1F4D1F"/>
                </a:solidFill>
                <a:latin typeface="Georgia"/>
              </a:rPr>
              <a:t>Japan 22%</a:t>
            </a:r>
          </a:p>
        </p:txBody>
      </p:sp>
      <p:sp>
        <p:nvSpPr>
          <p:cNvPr id="31" name="TextBox 30">
            <a:extLst>
              <a:ext uri="{FF2B5EF4-FFF2-40B4-BE49-F238E27FC236}">
                <a16:creationId xmlns:a16="http://schemas.microsoft.com/office/drawing/2014/main" id="{553D654E-B50F-7B43-935E-6026D0D99DEE}"/>
              </a:ext>
            </a:extLst>
          </p:cNvPr>
          <p:cNvSpPr txBox="1"/>
          <p:nvPr/>
        </p:nvSpPr>
        <p:spPr>
          <a:xfrm>
            <a:off x="9334500" y="3429000"/>
            <a:ext cx="889000" cy="203200"/>
          </a:xfrm>
          <a:prstGeom prst="rect">
            <a:avLst/>
          </a:prstGeom>
          <a:noFill/>
          <a:ln>
            <a:noFill/>
          </a:ln>
        </p:spPr>
        <p:txBody>
          <a:bodyPr vertOverflow="overflow" vert="horz" wrap="none" rtlCol="0" anchor="t">
            <a:noAutofit/>
          </a:bodyPr>
          <a:lstStyle/>
          <a:p>
            <a:pPr algn="l"/>
            <a:r>
              <a:rPr lang="en-US" sz="850" b="1">
                <a:solidFill>
                  <a:srgbClr val="1F4D1F"/>
                </a:solidFill>
                <a:latin typeface="Georgia"/>
              </a:rPr>
              <a:t>Asia-Pac 6%</a:t>
            </a:r>
          </a:p>
        </p:txBody>
      </p:sp>
      <p:sp>
        <p:nvSpPr>
          <p:cNvPr id="32" name="Rectangle 31">
            <a:extLst>
              <a:ext uri="{FF2B5EF4-FFF2-40B4-BE49-F238E27FC236}">
                <a16:creationId xmlns:a16="http://schemas.microsoft.com/office/drawing/2014/main" id="{5E26A131-4ACE-DD4D-B845-3DDE4065FD50}"/>
              </a:ext>
            </a:extLst>
          </p:cNvPr>
          <p:cNvSpPr/>
          <p:nvPr/>
        </p:nvSpPr>
        <p:spPr>
          <a:xfrm>
            <a:off x="10426700" y="2686050"/>
            <a:ext cx="787400" cy="165100"/>
          </a:xfrm>
          <a:prstGeom prst="rect">
            <a:avLst/>
          </a:prstGeom>
          <a:solidFill>
            <a:srgbClr val="C0392B"/>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700" b="1">
                <a:solidFill>
                  <a:srgbClr val="FFFFFF"/>
                </a:solidFill>
                <a:latin typeface="Georgia"/>
              </a:rPr>
              <a:t>Foxconn SZ</a:t>
            </a:r>
          </a:p>
        </p:txBody>
      </p:sp>
      <p:sp>
        <p:nvSpPr>
          <p:cNvPr id="33" name="Rectangle 32">
            <a:extLst>
              <a:ext uri="{FF2B5EF4-FFF2-40B4-BE49-F238E27FC236}">
                <a16:creationId xmlns:a16="http://schemas.microsoft.com/office/drawing/2014/main" id="{583B14B3-E950-AC4F-9661-DCC16687515D}"/>
              </a:ext>
            </a:extLst>
          </p:cNvPr>
          <p:cNvSpPr/>
          <p:nvPr/>
        </p:nvSpPr>
        <p:spPr>
          <a:xfrm>
            <a:off x="10356850" y="2946400"/>
            <a:ext cx="787400" cy="165100"/>
          </a:xfrm>
          <a:prstGeom prst="rect">
            <a:avLst/>
          </a:prstGeom>
          <a:solidFill>
            <a:srgbClr val="C0392B"/>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700" b="1">
                <a:solidFill>
                  <a:srgbClr val="FFFFFF"/>
                </a:solidFill>
                <a:latin typeface="Georgia"/>
              </a:rPr>
              <a:t>Foxconn ZZ</a:t>
            </a:r>
          </a:p>
        </p:txBody>
      </p:sp>
      <p:sp>
        <p:nvSpPr>
          <p:cNvPr id="34" name="Rectangle 33">
            <a:extLst>
              <a:ext uri="{FF2B5EF4-FFF2-40B4-BE49-F238E27FC236}">
                <a16:creationId xmlns:a16="http://schemas.microsoft.com/office/drawing/2014/main" id="{E470DE04-C40A-9143-820A-608DD826A8D5}"/>
              </a:ext>
            </a:extLst>
          </p:cNvPr>
          <p:cNvSpPr/>
          <p:nvPr/>
        </p:nvSpPr>
        <p:spPr>
          <a:xfrm>
            <a:off x="10350500" y="3208927"/>
            <a:ext cx="787400" cy="165100"/>
          </a:xfrm>
          <a:prstGeom prst="rect">
            <a:avLst/>
          </a:prstGeom>
          <a:solidFill>
            <a:srgbClr val="C0392B"/>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700" b="1" err="1">
                <a:solidFill>
                  <a:srgbClr val="FFFFFF"/>
                </a:solidFill>
                <a:latin typeface="Georgia"/>
              </a:rPr>
              <a:t>Hosiden</a:t>
            </a:r>
            <a:r>
              <a:rPr lang="en-US" sz="700" b="1">
                <a:solidFill>
                  <a:srgbClr val="FFFFFF"/>
                </a:solidFill>
                <a:latin typeface="Georgia"/>
              </a:rPr>
              <a:t> VN</a:t>
            </a:r>
          </a:p>
        </p:txBody>
      </p:sp>
      <p:sp>
        <p:nvSpPr>
          <p:cNvPr id="35" name="legendBox">
            <a:extLst>
              <a:ext uri="{FF2B5EF4-FFF2-40B4-BE49-F238E27FC236}">
                <a16:creationId xmlns:a16="http://schemas.microsoft.com/office/drawing/2014/main" id="{BA6166E5-A5B5-EF4B-8EBA-536E97763D1F}"/>
              </a:ext>
            </a:extLst>
          </p:cNvPr>
          <p:cNvSpPr/>
          <p:nvPr/>
        </p:nvSpPr>
        <p:spPr>
          <a:xfrm>
            <a:off x="344262" y="3631837"/>
            <a:ext cx="1627413" cy="1217386"/>
          </a:xfrm>
          <a:prstGeom prst="roundRect">
            <a:avLst/>
          </a:prstGeom>
          <a:solidFill>
            <a:srgbClr val="FBFBFB"/>
          </a:solidFill>
          <a:ln w="9525" cap="flat" cmpd="sng" algn="ctr">
            <a:solidFill>
              <a:srgbClr val="C9CCC2"/>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6" name="TextBox 35">
            <a:extLst>
              <a:ext uri="{FF2B5EF4-FFF2-40B4-BE49-F238E27FC236}">
                <a16:creationId xmlns:a16="http://schemas.microsoft.com/office/drawing/2014/main" id="{10C0EB70-02DF-4646-A71C-874B6C6E296C}"/>
              </a:ext>
            </a:extLst>
          </p:cNvPr>
          <p:cNvSpPr txBox="1"/>
          <p:nvPr/>
        </p:nvSpPr>
        <p:spPr>
          <a:xfrm>
            <a:off x="553812" y="3644537"/>
            <a:ext cx="1016000" cy="152400"/>
          </a:xfrm>
          <a:prstGeom prst="rect">
            <a:avLst/>
          </a:prstGeom>
          <a:noFill/>
          <a:ln>
            <a:noFill/>
          </a:ln>
        </p:spPr>
        <p:txBody>
          <a:bodyPr vertOverflow="overflow" vert="horz" wrap="none" rtlCol="0" anchor="t">
            <a:noAutofit/>
          </a:bodyPr>
          <a:lstStyle/>
          <a:p>
            <a:pPr algn="l"/>
            <a:r>
              <a:rPr lang="en-US" sz="750" b="1">
                <a:solidFill>
                  <a:srgbClr val="8A8D84"/>
                </a:solidFill>
                <a:latin typeface="Georgia"/>
              </a:rPr>
              <a:t>LEGEND</a:t>
            </a:r>
          </a:p>
        </p:txBody>
      </p:sp>
      <p:sp>
        <p:nvSpPr>
          <p:cNvPr id="37" name="Triangle 36">
            <a:extLst>
              <a:ext uri="{FF2B5EF4-FFF2-40B4-BE49-F238E27FC236}">
                <a16:creationId xmlns:a16="http://schemas.microsoft.com/office/drawing/2014/main" id="{3BC52EFB-4F80-A64A-AD59-318351DD4451}"/>
              </a:ext>
            </a:extLst>
          </p:cNvPr>
          <p:cNvSpPr/>
          <p:nvPr/>
        </p:nvSpPr>
        <p:spPr>
          <a:xfrm>
            <a:off x="563337" y="3847737"/>
            <a:ext cx="139700" cy="127000"/>
          </a:xfrm>
          <a:prstGeom prst="triangle">
            <a:avLst/>
          </a:prstGeom>
          <a:solidFill>
            <a:srgbClr val="D89A3F"/>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8" name="TextBox 37">
            <a:extLst>
              <a:ext uri="{FF2B5EF4-FFF2-40B4-BE49-F238E27FC236}">
                <a16:creationId xmlns:a16="http://schemas.microsoft.com/office/drawing/2014/main" id="{8E042C95-A768-B346-BFB1-4DBCEB36BCFA}"/>
              </a:ext>
            </a:extLst>
          </p:cNvPr>
          <p:cNvSpPr txBox="1"/>
          <p:nvPr/>
        </p:nvSpPr>
        <p:spPr>
          <a:xfrm>
            <a:off x="637035" y="3827161"/>
            <a:ext cx="1905000" cy="152400"/>
          </a:xfrm>
          <a:prstGeom prst="rect">
            <a:avLst/>
          </a:prstGeom>
          <a:noFill/>
          <a:ln>
            <a:noFill/>
          </a:ln>
        </p:spPr>
        <p:txBody>
          <a:bodyPr vertOverflow="overflow" vert="horz" wrap="none" rtlCol="0" anchor="t">
            <a:noAutofit/>
          </a:bodyPr>
          <a:lstStyle/>
          <a:p>
            <a:pPr algn="l"/>
            <a:r>
              <a:rPr lang="en-US" sz="750">
                <a:solidFill>
                  <a:srgbClr val="333333"/>
                </a:solidFill>
                <a:latin typeface="Georgia"/>
              </a:rPr>
              <a:t>Raw material source</a:t>
            </a:r>
          </a:p>
        </p:txBody>
      </p:sp>
      <p:sp>
        <p:nvSpPr>
          <p:cNvPr id="39" name="Oval 38">
            <a:extLst>
              <a:ext uri="{FF2B5EF4-FFF2-40B4-BE49-F238E27FC236}">
                <a16:creationId xmlns:a16="http://schemas.microsoft.com/office/drawing/2014/main" id="{0443CBA3-3BF3-974E-9297-CC0E5FFA74BA}"/>
              </a:ext>
            </a:extLst>
          </p:cNvPr>
          <p:cNvSpPr/>
          <p:nvPr/>
        </p:nvSpPr>
        <p:spPr>
          <a:xfrm>
            <a:off x="569687" y="4024528"/>
            <a:ext cx="127000" cy="127000"/>
          </a:xfrm>
          <a:prstGeom prst="ellipse">
            <a:avLst/>
          </a:prstGeom>
          <a:solidFill>
            <a:srgbClr val="2C5C9E"/>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40" name="TextBox 39">
            <a:extLst>
              <a:ext uri="{FF2B5EF4-FFF2-40B4-BE49-F238E27FC236}">
                <a16:creationId xmlns:a16="http://schemas.microsoft.com/office/drawing/2014/main" id="{0E37EE41-BBC3-A148-916B-D30CED01FBC8}"/>
              </a:ext>
            </a:extLst>
          </p:cNvPr>
          <p:cNvSpPr txBox="1"/>
          <p:nvPr/>
        </p:nvSpPr>
        <p:spPr>
          <a:xfrm>
            <a:off x="637561" y="3992177"/>
            <a:ext cx="1905000" cy="152400"/>
          </a:xfrm>
          <a:prstGeom prst="rect">
            <a:avLst/>
          </a:prstGeom>
          <a:noFill/>
          <a:ln>
            <a:noFill/>
          </a:ln>
        </p:spPr>
        <p:txBody>
          <a:bodyPr vertOverflow="overflow" vert="horz" wrap="none" rtlCol="0" anchor="t">
            <a:noAutofit/>
          </a:bodyPr>
          <a:lstStyle/>
          <a:p>
            <a:pPr algn="l"/>
            <a:r>
              <a:rPr lang="en-US" sz="750">
                <a:solidFill>
                  <a:srgbClr val="333333"/>
                </a:solidFill>
                <a:latin typeface="Georgia"/>
              </a:rPr>
              <a:t>Key supplier</a:t>
            </a:r>
          </a:p>
        </p:txBody>
      </p:sp>
      <p:sp>
        <p:nvSpPr>
          <p:cNvPr id="41" name="Rectangle 40">
            <a:extLst>
              <a:ext uri="{FF2B5EF4-FFF2-40B4-BE49-F238E27FC236}">
                <a16:creationId xmlns:a16="http://schemas.microsoft.com/office/drawing/2014/main" id="{8AF70A59-6E0B-0E4E-8D29-945333C629F9}"/>
              </a:ext>
            </a:extLst>
          </p:cNvPr>
          <p:cNvSpPr/>
          <p:nvPr/>
        </p:nvSpPr>
        <p:spPr>
          <a:xfrm>
            <a:off x="574460" y="4192655"/>
            <a:ext cx="127000" cy="127000"/>
          </a:xfrm>
          <a:prstGeom prst="rect">
            <a:avLst/>
          </a:prstGeom>
          <a:solidFill>
            <a:srgbClr val="C0392B"/>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42" name="TextBox 41">
            <a:extLst>
              <a:ext uri="{FF2B5EF4-FFF2-40B4-BE49-F238E27FC236}">
                <a16:creationId xmlns:a16="http://schemas.microsoft.com/office/drawing/2014/main" id="{E4C867CE-E6FA-654D-BB6C-D57E389FEC42}"/>
              </a:ext>
            </a:extLst>
          </p:cNvPr>
          <p:cNvSpPr txBox="1"/>
          <p:nvPr/>
        </p:nvSpPr>
        <p:spPr>
          <a:xfrm>
            <a:off x="650218" y="4176002"/>
            <a:ext cx="1905000" cy="152400"/>
          </a:xfrm>
          <a:prstGeom prst="rect">
            <a:avLst/>
          </a:prstGeom>
          <a:noFill/>
          <a:ln>
            <a:noFill/>
          </a:ln>
        </p:spPr>
        <p:txBody>
          <a:bodyPr vertOverflow="overflow" vert="horz" wrap="none" rtlCol="0" anchor="t">
            <a:noAutofit/>
          </a:bodyPr>
          <a:lstStyle/>
          <a:p>
            <a:pPr algn="l"/>
            <a:r>
              <a:rPr lang="en-US" sz="750">
                <a:solidFill>
                  <a:srgbClr val="333333"/>
                </a:solidFill>
                <a:latin typeface="Georgia"/>
              </a:rPr>
              <a:t>Assembly plant</a:t>
            </a:r>
          </a:p>
        </p:txBody>
      </p:sp>
      <p:sp>
        <p:nvSpPr>
          <p:cNvPr id="43" name="Triangle 42">
            <a:extLst>
              <a:ext uri="{FF2B5EF4-FFF2-40B4-BE49-F238E27FC236}">
                <a16:creationId xmlns:a16="http://schemas.microsoft.com/office/drawing/2014/main" id="{2B761A99-6170-4246-92D5-9534D6A59B6C}"/>
              </a:ext>
            </a:extLst>
          </p:cNvPr>
          <p:cNvSpPr/>
          <p:nvPr/>
        </p:nvSpPr>
        <p:spPr>
          <a:xfrm>
            <a:off x="553812" y="4348142"/>
            <a:ext cx="139700" cy="127000"/>
          </a:xfrm>
          <a:prstGeom prst="triangle">
            <a:avLst/>
          </a:prstGeom>
          <a:solidFill>
            <a:srgbClr val="2E6B2E"/>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44" name="TextBox 43">
            <a:extLst>
              <a:ext uri="{FF2B5EF4-FFF2-40B4-BE49-F238E27FC236}">
                <a16:creationId xmlns:a16="http://schemas.microsoft.com/office/drawing/2014/main" id="{8428CC3F-F8C0-1844-ABF2-959A2BC22762}"/>
              </a:ext>
            </a:extLst>
          </p:cNvPr>
          <p:cNvSpPr txBox="1"/>
          <p:nvPr/>
        </p:nvSpPr>
        <p:spPr>
          <a:xfrm>
            <a:off x="636362" y="4332355"/>
            <a:ext cx="1905000" cy="152400"/>
          </a:xfrm>
          <a:prstGeom prst="rect">
            <a:avLst/>
          </a:prstGeom>
          <a:noFill/>
          <a:ln>
            <a:noFill/>
          </a:ln>
        </p:spPr>
        <p:txBody>
          <a:bodyPr vertOverflow="overflow" vert="horz" wrap="none" rtlCol="0" anchor="t">
            <a:noAutofit/>
          </a:bodyPr>
          <a:lstStyle/>
          <a:p>
            <a:pPr algn="l"/>
            <a:r>
              <a:rPr lang="en-US" sz="750">
                <a:solidFill>
                  <a:srgbClr val="333333"/>
                </a:solidFill>
                <a:latin typeface="Georgia"/>
              </a:rPr>
              <a:t>Distribution hub</a:t>
            </a:r>
          </a:p>
        </p:txBody>
      </p:sp>
      <p:sp>
        <p:nvSpPr>
          <p:cNvPr id="45" name="Rectangle 44">
            <a:extLst>
              <a:ext uri="{FF2B5EF4-FFF2-40B4-BE49-F238E27FC236}">
                <a16:creationId xmlns:a16="http://schemas.microsoft.com/office/drawing/2014/main" id="{C6671030-9055-1B47-8B68-CDD9833678E8}"/>
              </a:ext>
            </a:extLst>
          </p:cNvPr>
          <p:cNvSpPr/>
          <p:nvPr/>
        </p:nvSpPr>
        <p:spPr>
          <a:xfrm>
            <a:off x="560330" y="4546237"/>
            <a:ext cx="203200" cy="25400"/>
          </a:xfrm>
          <a:prstGeom prst="rect">
            <a:avLst/>
          </a:prstGeom>
          <a:solidFill>
            <a:srgbClr val="2B5BA8"/>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46" name="TextBox 45">
            <a:extLst>
              <a:ext uri="{FF2B5EF4-FFF2-40B4-BE49-F238E27FC236}">
                <a16:creationId xmlns:a16="http://schemas.microsoft.com/office/drawing/2014/main" id="{2BCE6EA2-59F0-624F-ACA0-B82C934093AE}"/>
              </a:ext>
            </a:extLst>
          </p:cNvPr>
          <p:cNvSpPr txBox="1"/>
          <p:nvPr/>
        </p:nvSpPr>
        <p:spPr>
          <a:xfrm>
            <a:off x="718912" y="4436730"/>
            <a:ext cx="1905000" cy="152400"/>
          </a:xfrm>
          <a:prstGeom prst="rect">
            <a:avLst/>
          </a:prstGeom>
          <a:noFill/>
          <a:ln>
            <a:noFill/>
          </a:ln>
        </p:spPr>
        <p:txBody>
          <a:bodyPr vertOverflow="overflow" vert="horz" wrap="none" rtlCol="0" anchor="t">
            <a:noAutofit/>
          </a:bodyPr>
          <a:lstStyle/>
          <a:p>
            <a:pPr algn="l"/>
            <a:r>
              <a:rPr lang="en-US" sz="750">
                <a:solidFill>
                  <a:srgbClr val="333333"/>
                </a:solidFill>
                <a:latin typeface="Georgia"/>
              </a:rPr>
              <a:t>Port pair 1</a:t>
            </a:r>
          </a:p>
        </p:txBody>
      </p:sp>
      <p:sp>
        <p:nvSpPr>
          <p:cNvPr id="47" name="cardSup">
            <a:extLst>
              <a:ext uri="{FF2B5EF4-FFF2-40B4-BE49-F238E27FC236}">
                <a16:creationId xmlns:a16="http://schemas.microsoft.com/office/drawing/2014/main" id="{0387D317-1645-8C45-A446-5EFC021E6197}"/>
              </a:ext>
            </a:extLst>
          </p:cNvPr>
          <p:cNvSpPr/>
          <p:nvPr/>
        </p:nvSpPr>
        <p:spPr>
          <a:xfrm>
            <a:off x="381000" y="4953000"/>
            <a:ext cx="2336800" cy="1371600"/>
          </a:xfrm>
          <a:prstGeom prst="roundRect">
            <a:avLst/>
          </a:prstGeom>
          <a:solidFill>
            <a:srgbClr val="FFFFFF"/>
          </a:solidFill>
          <a:ln w="9525" cap="flat" cmpd="sng" algn="ctr">
            <a:solidFill>
              <a:srgbClr val="E3E3E3"/>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48" name="cardSup_txt">
            <a:extLst>
              <a:ext uri="{FF2B5EF4-FFF2-40B4-BE49-F238E27FC236}">
                <a16:creationId xmlns:a16="http://schemas.microsoft.com/office/drawing/2014/main" id="{8A3A3966-ECF4-7541-A5FA-54615C7E7E24}"/>
              </a:ext>
            </a:extLst>
          </p:cNvPr>
          <p:cNvSpPr txBox="1"/>
          <p:nvPr/>
        </p:nvSpPr>
        <p:spPr>
          <a:xfrm>
            <a:off x="558800" y="5041900"/>
            <a:ext cx="2235200" cy="1244600"/>
          </a:xfrm>
          <a:prstGeom prst="rect">
            <a:avLst/>
          </a:prstGeom>
          <a:noFill/>
          <a:ln>
            <a:noFill/>
          </a:ln>
        </p:spPr>
        <p:txBody>
          <a:bodyPr vertOverflow="overflow" vert="horz" wrap="square" rtlCol="0" anchor="t" anchorCtr="0">
            <a:noAutofit/>
          </a:bodyPr>
          <a:lstStyle/>
          <a:p>
            <a:pPr algn="l">
              <a:spcAft>
                <a:spcPts val="300"/>
              </a:spcAft>
              <a:buNone/>
            </a:pPr>
            <a:r>
              <a:rPr lang="en-US" sz="1200" b="1" spc="40">
                <a:solidFill>
                  <a:srgbClr val="BE2A1E"/>
                </a:solidFill>
                <a:latin typeface="Georgia" panose="02040502050405020303" pitchFamily="18" charset="0"/>
              </a:rPr>
              <a:t>SUPPLIERS</a:t>
            </a:r>
          </a:p>
          <a:p>
            <a:pPr algn="l">
              <a:spcAft>
                <a:spcPts val="150"/>
              </a:spcAft>
              <a:buNone/>
            </a:pPr>
            <a:r>
              <a:rPr lang="en-US" sz="950" b="1">
                <a:solidFill>
                  <a:srgbClr val="2C5C9E"/>
                </a:solidFill>
                <a:latin typeface="Georgia" panose="02040502050405020303" pitchFamily="18" charset="0"/>
              </a:rPr>
              <a:t>●  </a:t>
            </a:r>
            <a:r>
              <a:rPr lang="en-US" sz="950">
                <a:solidFill>
                  <a:srgbClr val="2B2B2B"/>
                </a:solidFill>
                <a:latin typeface="Georgia" panose="02040502050405020303" pitchFamily="18" charset="0"/>
              </a:rPr>
              <a:t>NVIDIA — Santa Clara, USA</a:t>
            </a:r>
          </a:p>
          <a:p>
            <a:pPr algn="l">
              <a:spcAft>
                <a:spcPts val="150"/>
              </a:spcAft>
              <a:buNone/>
            </a:pPr>
            <a:r>
              <a:rPr lang="en-US" sz="950" b="1">
                <a:solidFill>
                  <a:srgbClr val="2C5C9E"/>
                </a:solidFill>
                <a:latin typeface="Georgia" panose="02040502050405020303" pitchFamily="18" charset="0"/>
              </a:rPr>
              <a:t>●  </a:t>
            </a:r>
            <a:r>
              <a:rPr lang="en-US" sz="950">
                <a:solidFill>
                  <a:srgbClr val="2B2B2B"/>
                </a:solidFill>
                <a:latin typeface="Georgia" panose="02040502050405020303" pitchFamily="18" charset="0"/>
              </a:rPr>
              <a:t>Sharp / JDI — Japan</a:t>
            </a:r>
          </a:p>
          <a:p>
            <a:pPr algn="l">
              <a:spcAft>
                <a:spcPts val="150"/>
              </a:spcAft>
              <a:buNone/>
            </a:pPr>
            <a:r>
              <a:rPr lang="en-US" sz="950" b="1">
                <a:solidFill>
                  <a:srgbClr val="2C5C9E"/>
                </a:solidFill>
                <a:latin typeface="Georgia" panose="02040502050405020303" pitchFamily="18" charset="0"/>
              </a:rPr>
              <a:t>●  </a:t>
            </a:r>
            <a:r>
              <a:rPr lang="en-US" sz="950">
                <a:solidFill>
                  <a:srgbClr val="2B2B2B"/>
                </a:solidFill>
                <a:latin typeface="Georgia" panose="02040502050405020303" pitchFamily="18" charset="0"/>
              </a:rPr>
              <a:t>Murata / TPK — Japan &amp; Taiwan</a:t>
            </a:r>
          </a:p>
          <a:p>
            <a:pPr algn="l">
              <a:spcAft>
                <a:spcPts val="150"/>
              </a:spcAft>
              <a:buNone/>
            </a:pPr>
            <a:r>
              <a:rPr lang="en-US" sz="950" b="1">
                <a:solidFill>
                  <a:srgbClr val="2C5C9E"/>
                </a:solidFill>
                <a:latin typeface="Georgia" panose="02040502050405020303" pitchFamily="18" charset="0"/>
              </a:rPr>
              <a:t>●  </a:t>
            </a:r>
            <a:r>
              <a:rPr lang="en-US" sz="950">
                <a:solidFill>
                  <a:srgbClr val="2B2B2B"/>
                </a:solidFill>
                <a:latin typeface="Georgia" panose="02040502050405020303" pitchFamily="18" charset="0"/>
              </a:rPr>
              <a:t>ATL / Delta — China &amp; Taiwan</a:t>
            </a:r>
          </a:p>
          <a:p>
            <a:pPr algn="l">
              <a:spcAft>
                <a:spcPts val="150"/>
              </a:spcAft>
              <a:buNone/>
            </a:pPr>
            <a:r>
              <a:rPr lang="en-US" sz="950" b="1">
                <a:solidFill>
                  <a:srgbClr val="2C5C9E"/>
                </a:solidFill>
                <a:latin typeface="Georgia" panose="02040502050405020303" pitchFamily="18" charset="0"/>
              </a:rPr>
              <a:t>●  </a:t>
            </a:r>
            <a:r>
              <a:rPr lang="en-US" sz="950">
                <a:solidFill>
                  <a:srgbClr val="2B2B2B"/>
                </a:solidFill>
                <a:latin typeface="Georgia" panose="02040502050405020303" pitchFamily="18" charset="0"/>
              </a:rPr>
              <a:t>Hosiden — Yao, Japan</a:t>
            </a:r>
          </a:p>
        </p:txBody>
      </p:sp>
      <p:sp>
        <p:nvSpPr>
          <p:cNvPr id="49" name="cardAsm">
            <a:extLst>
              <a:ext uri="{FF2B5EF4-FFF2-40B4-BE49-F238E27FC236}">
                <a16:creationId xmlns:a16="http://schemas.microsoft.com/office/drawing/2014/main" id="{729D84FB-4D9F-254F-98AA-C46E2880911D}"/>
              </a:ext>
            </a:extLst>
          </p:cNvPr>
          <p:cNvSpPr/>
          <p:nvPr/>
        </p:nvSpPr>
        <p:spPr>
          <a:xfrm>
            <a:off x="2864631" y="4939267"/>
            <a:ext cx="2190750" cy="1371600"/>
          </a:xfrm>
          <a:prstGeom prst="roundRect">
            <a:avLst/>
          </a:prstGeom>
          <a:solidFill>
            <a:srgbClr val="FFFFFF"/>
          </a:solidFill>
          <a:ln w="9525" cap="flat" cmpd="sng" algn="ctr">
            <a:solidFill>
              <a:srgbClr val="E3E3E3"/>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50" name="cardAsm_txt">
            <a:extLst>
              <a:ext uri="{FF2B5EF4-FFF2-40B4-BE49-F238E27FC236}">
                <a16:creationId xmlns:a16="http://schemas.microsoft.com/office/drawing/2014/main" id="{4DCB9719-3484-4648-AC92-B6DC509D1F82}"/>
              </a:ext>
            </a:extLst>
          </p:cNvPr>
          <p:cNvSpPr txBox="1"/>
          <p:nvPr/>
        </p:nvSpPr>
        <p:spPr>
          <a:xfrm>
            <a:off x="2953531" y="5017533"/>
            <a:ext cx="2012950" cy="1244600"/>
          </a:xfrm>
          <a:prstGeom prst="rect">
            <a:avLst/>
          </a:prstGeom>
          <a:noFill/>
          <a:ln>
            <a:noFill/>
          </a:ln>
        </p:spPr>
        <p:txBody>
          <a:bodyPr vertOverflow="overflow" vert="horz" wrap="square" rtlCol="0" anchor="t" anchorCtr="0">
            <a:noAutofit/>
          </a:bodyPr>
          <a:lstStyle/>
          <a:p>
            <a:pPr algn="l">
              <a:spcAft>
                <a:spcPts val="300"/>
              </a:spcAft>
              <a:buNone/>
            </a:pPr>
            <a:r>
              <a:rPr lang="en-US" sz="1200" b="1" spc="40">
                <a:solidFill>
                  <a:srgbClr val="BE2A1E"/>
                </a:solidFill>
                <a:latin typeface="Georgia" panose="02040502050405020303" pitchFamily="18" charset="0"/>
              </a:rPr>
              <a:t>ASSEMBLY</a:t>
            </a:r>
          </a:p>
          <a:p>
            <a:pPr algn="l">
              <a:spcAft>
                <a:spcPts val="150"/>
              </a:spcAft>
              <a:buNone/>
            </a:pPr>
            <a:r>
              <a:rPr lang="en-US" sz="950" b="1">
                <a:solidFill>
                  <a:srgbClr val="C0392B"/>
                </a:solidFill>
                <a:latin typeface="Georgia" panose="02040502050405020303" pitchFamily="18" charset="0"/>
              </a:rPr>
              <a:t>■  </a:t>
            </a:r>
            <a:r>
              <a:rPr lang="en-US" sz="950">
                <a:solidFill>
                  <a:srgbClr val="2B2B2B"/>
                </a:solidFill>
                <a:latin typeface="Georgia" panose="02040502050405020303" pitchFamily="18" charset="0"/>
              </a:rPr>
              <a:t>Foxconn — Shenzhen, China</a:t>
            </a:r>
          </a:p>
          <a:p>
            <a:pPr algn="l">
              <a:spcAft>
                <a:spcPts val="150"/>
              </a:spcAft>
              <a:buNone/>
            </a:pPr>
            <a:r>
              <a:rPr lang="en-US" sz="950" b="1">
                <a:solidFill>
                  <a:srgbClr val="C0392B"/>
                </a:solidFill>
                <a:latin typeface="Georgia" panose="02040502050405020303" pitchFamily="18" charset="0"/>
              </a:rPr>
              <a:t>■  </a:t>
            </a:r>
            <a:r>
              <a:rPr lang="en-US" sz="950">
                <a:solidFill>
                  <a:srgbClr val="2B2B2B"/>
                </a:solidFill>
                <a:latin typeface="Georgia" panose="02040502050405020303" pitchFamily="18" charset="0"/>
              </a:rPr>
              <a:t>Foxconn — Zhengzhou, China</a:t>
            </a:r>
          </a:p>
          <a:p>
            <a:pPr algn="l">
              <a:spcAft>
                <a:spcPts val="150"/>
              </a:spcAft>
              <a:buNone/>
            </a:pPr>
            <a:r>
              <a:rPr lang="en-US" sz="950" b="1">
                <a:solidFill>
                  <a:srgbClr val="C0392B"/>
                </a:solidFill>
                <a:latin typeface="Georgia" panose="02040502050405020303" pitchFamily="18" charset="0"/>
              </a:rPr>
              <a:t>■  </a:t>
            </a:r>
            <a:r>
              <a:rPr lang="en-US" sz="950" err="1">
                <a:solidFill>
                  <a:srgbClr val="2B2B2B"/>
                </a:solidFill>
                <a:latin typeface="Georgia" panose="02040502050405020303" pitchFamily="18" charset="0"/>
              </a:rPr>
              <a:t>Hosiden</a:t>
            </a:r>
            <a:r>
              <a:rPr lang="en-US" sz="950">
                <a:solidFill>
                  <a:srgbClr val="2B2B2B"/>
                </a:solidFill>
                <a:latin typeface="Georgia" panose="02040502050405020303" pitchFamily="18" charset="0"/>
              </a:rPr>
              <a:t> — Yao / Vietnam</a:t>
            </a:r>
          </a:p>
        </p:txBody>
      </p:sp>
      <p:sp>
        <p:nvSpPr>
          <p:cNvPr id="51" name="cardPL">
            <a:extLst>
              <a:ext uri="{FF2B5EF4-FFF2-40B4-BE49-F238E27FC236}">
                <a16:creationId xmlns:a16="http://schemas.microsoft.com/office/drawing/2014/main" id="{0319FC2E-A862-B54A-964A-BB69EDBCAFCE}"/>
              </a:ext>
            </a:extLst>
          </p:cNvPr>
          <p:cNvSpPr/>
          <p:nvPr/>
        </p:nvSpPr>
        <p:spPr>
          <a:xfrm>
            <a:off x="7483475" y="4951549"/>
            <a:ext cx="1470025" cy="1371600"/>
          </a:xfrm>
          <a:prstGeom prst="roundRect">
            <a:avLst/>
          </a:prstGeom>
          <a:solidFill>
            <a:srgbClr val="FFFFFF"/>
          </a:solidFill>
          <a:ln w="9525" cap="flat" cmpd="sng" algn="ctr">
            <a:solidFill>
              <a:srgbClr val="E3E3E3"/>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52" name="cardPL_txt">
            <a:extLst>
              <a:ext uri="{FF2B5EF4-FFF2-40B4-BE49-F238E27FC236}">
                <a16:creationId xmlns:a16="http://schemas.microsoft.com/office/drawing/2014/main" id="{82AC921E-6AA4-A848-BC64-D9ED2AEDBC05}"/>
              </a:ext>
            </a:extLst>
          </p:cNvPr>
          <p:cNvSpPr txBox="1"/>
          <p:nvPr/>
        </p:nvSpPr>
        <p:spPr>
          <a:xfrm>
            <a:off x="7562069" y="5024483"/>
            <a:ext cx="1391431" cy="1244600"/>
          </a:xfrm>
          <a:prstGeom prst="rect">
            <a:avLst/>
          </a:prstGeom>
          <a:noFill/>
          <a:ln>
            <a:noFill/>
          </a:ln>
        </p:spPr>
        <p:txBody>
          <a:bodyPr vertOverflow="overflow" vert="horz" wrap="square" rtlCol="0" anchor="t" anchorCtr="0">
            <a:noAutofit/>
          </a:bodyPr>
          <a:lstStyle/>
          <a:p>
            <a:pPr algn="l">
              <a:spcAft>
                <a:spcPts val="300"/>
              </a:spcAft>
              <a:buNone/>
            </a:pPr>
            <a:r>
              <a:rPr lang="en-US" sz="1200" b="1" spc="40">
                <a:solidFill>
                  <a:srgbClr val="BE2A1E"/>
                </a:solidFill>
                <a:latin typeface="Georgia" panose="02040502050405020303" pitchFamily="18" charset="0"/>
              </a:rPr>
              <a:t>3PLS</a:t>
            </a:r>
          </a:p>
          <a:p>
            <a:pPr algn="l">
              <a:spcAft>
                <a:spcPts val="200"/>
              </a:spcAft>
              <a:buNone/>
            </a:pPr>
            <a:r>
              <a:rPr lang="en-US" sz="950" b="1">
                <a:solidFill>
                  <a:srgbClr val="C0392B"/>
                </a:solidFill>
                <a:latin typeface="Georgia" panose="02040502050405020303" pitchFamily="18" charset="0"/>
              </a:rPr>
              <a:t>—  </a:t>
            </a:r>
            <a:r>
              <a:rPr lang="en-US" sz="950">
                <a:solidFill>
                  <a:srgbClr val="2B2B2B"/>
                </a:solidFill>
                <a:latin typeface="Georgia" panose="02040502050405020303" pitchFamily="18" charset="0"/>
              </a:rPr>
              <a:t>Nippon Express</a:t>
            </a:r>
          </a:p>
          <a:p>
            <a:pPr algn="l">
              <a:spcAft>
                <a:spcPts val="200"/>
              </a:spcAft>
              <a:buNone/>
            </a:pPr>
            <a:r>
              <a:rPr lang="en-US" sz="950" b="1">
                <a:solidFill>
                  <a:srgbClr val="C0392B"/>
                </a:solidFill>
                <a:latin typeface="Georgia" panose="02040502050405020303" pitchFamily="18" charset="0"/>
              </a:rPr>
              <a:t>—  </a:t>
            </a:r>
            <a:r>
              <a:rPr lang="en-US" sz="950">
                <a:solidFill>
                  <a:srgbClr val="2B2B2B"/>
                </a:solidFill>
                <a:latin typeface="Georgia" panose="02040502050405020303" pitchFamily="18" charset="0"/>
              </a:rPr>
              <a:t>Kuehne + Nagel</a:t>
            </a:r>
          </a:p>
          <a:p>
            <a:pPr algn="l">
              <a:spcAft>
                <a:spcPts val="200"/>
              </a:spcAft>
              <a:buNone/>
            </a:pPr>
            <a:r>
              <a:rPr lang="en-US" sz="950" b="1">
                <a:solidFill>
                  <a:srgbClr val="C0392B"/>
                </a:solidFill>
                <a:latin typeface="Georgia" panose="02040502050405020303" pitchFamily="18" charset="0"/>
              </a:rPr>
              <a:t>—  </a:t>
            </a:r>
            <a:r>
              <a:rPr lang="en-US" sz="950">
                <a:solidFill>
                  <a:srgbClr val="2B2B2B"/>
                </a:solidFill>
                <a:latin typeface="Georgia" panose="02040502050405020303" pitchFamily="18" charset="0"/>
              </a:rPr>
              <a:t>DB Schenker</a:t>
            </a:r>
          </a:p>
        </p:txBody>
      </p:sp>
      <p:sp>
        <p:nvSpPr>
          <p:cNvPr id="53" name="banner">
            <a:extLst>
              <a:ext uri="{FF2B5EF4-FFF2-40B4-BE49-F238E27FC236}">
                <a16:creationId xmlns:a16="http://schemas.microsoft.com/office/drawing/2014/main" id="{AB3239C6-93E4-C042-8831-3A6D1C8F18B9}"/>
              </a:ext>
            </a:extLst>
          </p:cNvPr>
          <p:cNvSpPr/>
          <p:nvPr/>
        </p:nvSpPr>
        <p:spPr>
          <a:xfrm>
            <a:off x="381000" y="6350000"/>
            <a:ext cx="11430000" cy="457200"/>
          </a:xfrm>
          <a:prstGeom prst="rect">
            <a:avLst/>
          </a:prstGeom>
          <a:solidFill>
            <a:schemeClr val="accent1"/>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square" rtlCol="0" anchor="ctr" anchorCtr="0">
            <a:noAutofit/>
          </a:bodyPr>
          <a:lstStyle/>
          <a:p>
            <a:pPr algn="l">
              <a:lnSpc>
                <a:spcPts val="1250"/>
              </a:lnSpc>
              <a:buNone/>
            </a:pPr>
            <a:r>
              <a:rPr lang="en-US" sz="1050" b="1">
                <a:latin typeface="Georgia" panose="02040502050405020303" pitchFamily="18" charset="0"/>
              </a:rPr>
              <a:t>Key takeaway: </a:t>
            </a:r>
            <a:r>
              <a:rPr lang="en-US" sz="1050" b="0" i="0">
                <a:solidFill>
                  <a:srgbClr val="FFFFFF"/>
                </a:solidFill>
                <a:effectLst/>
                <a:latin typeface="Georgia" panose="02040502050405020303" pitchFamily="18" charset="0"/>
              </a:rPr>
              <a:t>Assembly is concentrated in China and Vietnam with 75% of US-bound shipments routed through Vietnam, creating significant tariff and geopolitical exposure.</a:t>
            </a:r>
            <a:endParaRPr lang="en-US" sz="1050">
              <a:solidFill>
                <a:srgbClr val="E6E9F0"/>
              </a:solidFill>
              <a:latin typeface="Georgia" panose="02040502050405020303" pitchFamily="18" charset="0"/>
            </a:endParaRPr>
          </a:p>
        </p:txBody>
      </p:sp>
      <p:sp>
        <p:nvSpPr>
          <p:cNvPr id="12" name="Oval 11">
            <a:extLst>
              <a:ext uri="{FF2B5EF4-FFF2-40B4-BE49-F238E27FC236}">
                <a16:creationId xmlns:a16="http://schemas.microsoft.com/office/drawing/2014/main" id="{E21F75DD-848E-CF4E-A90E-A311A9C7DDDF}"/>
              </a:ext>
            </a:extLst>
          </p:cNvPr>
          <p:cNvSpPr/>
          <p:nvPr/>
        </p:nvSpPr>
        <p:spPr>
          <a:xfrm>
            <a:off x="9880600" y="3225800"/>
            <a:ext cx="101600" cy="101600"/>
          </a:xfrm>
          <a:prstGeom prst="ellipse">
            <a:avLst/>
          </a:prstGeom>
          <a:solidFill>
            <a:srgbClr val="2B5BA8"/>
          </a:solidFill>
          <a:ln w="15875" cap="flat" cmpd="sng" algn="ctr">
            <a:solidFill>
              <a:srgbClr val="FFFFFF"/>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3" name="Oval 12">
            <a:extLst>
              <a:ext uri="{FF2B5EF4-FFF2-40B4-BE49-F238E27FC236}">
                <a16:creationId xmlns:a16="http://schemas.microsoft.com/office/drawing/2014/main" id="{6DE027C4-87A1-3B49-A01E-A3F35635C5E4}"/>
              </a:ext>
            </a:extLst>
          </p:cNvPr>
          <p:cNvSpPr/>
          <p:nvPr/>
        </p:nvSpPr>
        <p:spPr>
          <a:xfrm>
            <a:off x="10007600" y="3378200"/>
            <a:ext cx="101600" cy="101600"/>
          </a:xfrm>
          <a:prstGeom prst="ellipse">
            <a:avLst/>
          </a:prstGeom>
          <a:solidFill>
            <a:srgbClr val="C0392B"/>
          </a:solidFill>
          <a:ln w="15875" cap="flat" cmpd="sng" algn="ctr">
            <a:solidFill>
              <a:srgbClr val="FFFFFF"/>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4" name="Oval 13">
            <a:extLst>
              <a:ext uri="{FF2B5EF4-FFF2-40B4-BE49-F238E27FC236}">
                <a16:creationId xmlns:a16="http://schemas.microsoft.com/office/drawing/2014/main" id="{62C5E6E7-55D4-9B49-B6A2-5E0C41B6DD7E}"/>
              </a:ext>
            </a:extLst>
          </p:cNvPr>
          <p:cNvSpPr/>
          <p:nvPr/>
        </p:nvSpPr>
        <p:spPr>
          <a:xfrm>
            <a:off x="2254250" y="2425700"/>
            <a:ext cx="101600" cy="101600"/>
          </a:xfrm>
          <a:prstGeom prst="ellipse">
            <a:avLst/>
          </a:prstGeom>
          <a:solidFill>
            <a:srgbClr val="2B5BA8"/>
          </a:solidFill>
          <a:ln w="15875" cap="flat" cmpd="sng" algn="ctr">
            <a:solidFill>
              <a:srgbClr val="FFFFFF"/>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5" name="Oval 14">
            <a:extLst>
              <a:ext uri="{FF2B5EF4-FFF2-40B4-BE49-F238E27FC236}">
                <a16:creationId xmlns:a16="http://schemas.microsoft.com/office/drawing/2014/main" id="{E1B5642B-EE36-DB45-A5D0-8ED74A2611F6}"/>
              </a:ext>
            </a:extLst>
          </p:cNvPr>
          <p:cNvSpPr/>
          <p:nvPr/>
        </p:nvSpPr>
        <p:spPr>
          <a:xfrm>
            <a:off x="2205955" y="2337833"/>
            <a:ext cx="101600" cy="101600"/>
          </a:xfrm>
          <a:prstGeom prst="ellipse">
            <a:avLst/>
          </a:prstGeom>
          <a:solidFill>
            <a:srgbClr val="C0392B"/>
          </a:solidFill>
          <a:ln w="15875" cap="flat" cmpd="sng" algn="ctr">
            <a:solidFill>
              <a:srgbClr val="FFFFFF"/>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6" name="TextBox 15">
            <a:extLst>
              <a:ext uri="{FF2B5EF4-FFF2-40B4-BE49-F238E27FC236}">
                <a16:creationId xmlns:a16="http://schemas.microsoft.com/office/drawing/2014/main" id="{A733C728-1BE3-5B4D-9A21-69E61F026396}"/>
              </a:ext>
            </a:extLst>
          </p:cNvPr>
          <p:cNvSpPr txBox="1"/>
          <p:nvPr/>
        </p:nvSpPr>
        <p:spPr>
          <a:xfrm>
            <a:off x="9705975" y="3073400"/>
            <a:ext cx="660400" cy="165100"/>
          </a:xfrm>
          <a:prstGeom prst="rect">
            <a:avLst/>
          </a:prstGeom>
          <a:noFill/>
          <a:ln>
            <a:noFill/>
          </a:ln>
        </p:spPr>
        <p:txBody>
          <a:bodyPr vertOverflow="overflow" vert="horz" wrap="none" rtlCol="0" anchor="t">
            <a:noAutofit/>
          </a:bodyPr>
          <a:lstStyle/>
          <a:p>
            <a:pPr algn="l"/>
            <a:r>
              <a:rPr lang="en-US" sz="700" b="1">
                <a:solidFill>
                  <a:srgbClr val="2B5BA8"/>
                </a:solidFill>
                <a:latin typeface="Georgia"/>
              </a:rPr>
              <a:t>Cai </a:t>
            </a:r>
            <a:r>
              <a:rPr lang="en-US" sz="700" b="1" err="1">
                <a:solidFill>
                  <a:srgbClr val="2B5BA8"/>
                </a:solidFill>
                <a:latin typeface="Georgia"/>
              </a:rPr>
              <a:t>Mep</a:t>
            </a:r>
            <a:endParaRPr lang="en-US" sz="700" b="1">
              <a:solidFill>
                <a:srgbClr val="2B5BA8"/>
              </a:solidFill>
              <a:latin typeface="Georgia"/>
            </a:endParaRPr>
          </a:p>
        </p:txBody>
      </p:sp>
      <p:sp>
        <p:nvSpPr>
          <p:cNvPr id="17" name="TextBox 16">
            <a:extLst>
              <a:ext uri="{FF2B5EF4-FFF2-40B4-BE49-F238E27FC236}">
                <a16:creationId xmlns:a16="http://schemas.microsoft.com/office/drawing/2014/main" id="{7833D2C6-D4AE-914F-82CC-7746EBF7D2EB}"/>
              </a:ext>
            </a:extLst>
          </p:cNvPr>
          <p:cNvSpPr txBox="1"/>
          <p:nvPr/>
        </p:nvSpPr>
        <p:spPr>
          <a:xfrm>
            <a:off x="10013950" y="3419928"/>
            <a:ext cx="584200" cy="165100"/>
          </a:xfrm>
          <a:prstGeom prst="rect">
            <a:avLst/>
          </a:prstGeom>
          <a:noFill/>
          <a:ln>
            <a:noFill/>
          </a:ln>
        </p:spPr>
        <p:txBody>
          <a:bodyPr vertOverflow="overflow" vert="horz" wrap="none" rtlCol="0" anchor="t">
            <a:noAutofit/>
          </a:bodyPr>
          <a:lstStyle/>
          <a:p>
            <a:pPr algn="l"/>
            <a:r>
              <a:rPr lang="en-US" sz="700" b="1">
                <a:solidFill>
                  <a:srgbClr val="C0392B"/>
                </a:solidFill>
                <a:latin typeface="Georgia"/>
              </a:rPr>
              <a:t>Cat Lai</a:t>
            </a:r>
          </a:p>
        </p:txBody>
      </p:sp>
      <p:sp>
        <p:nvSpPr>
          <p:cNvPr id="54" name="TextBox 53">
            <a:extLst>
              <a:ext uri="{FF2B5EF4-FFF2-40B4-BE49-F238E27FC236}">
                <a16:creationId xmlns:a16="http://schemas.microsoft.com/office/drawing/2014/main" id="{81B4C125-B3A2-EF42-9F72-E84F88688C17}"/>
              </a:ext>
            </a:extLst>
          </p:cNvPr>
          <p:cNvSpPr txBox="1"/>
          <p:nvPr/>
        </p:nvSpPr>
        <p:spPr>
          <a:xfrm>
            <a:off x="1686524" y="2524327"/>
            <a:ext cx="889000" cy="165100"/>
          </a:xfrm>
          <a:prstGeom prst="rect">
            <a:avLst/>
          </a:prstGeom>
          <a:noFill/>
          <a:ln>
            <a:noFill/>
          </a:ln>
        </p:spPr>
        <p:txBody>
          <a:bodyPr vertOverflow="overflow" vert="horz" wrap="none" rtlCol="0" anchor="t">
            <a:noAutofit/>
          </a:bodyPr>
          <a:lstStyle/>
          <a:p>
            <a:pPr algn="l"/>
            <a:r>
              <a:rPr lang="en-US" sz="700" b="1">
                <a:solidFill>
                  <a:srgbClr val="2B5BA8"/>
                </a:solidFill>
                <a:latin typeface="Georgia"/>
              </a:rPr>
              <a:t>Long Beach</a:t>
            </a:r>
          </a:p>
        </p:txBody>
      </p:sp>
      <p:sp>
        <p:nvSpPr>
          <p:cNvPr id="55" name="TextBox 54">
            <a:extLst>
              <a:ext uri="{FF2B5EF4-FFF2-40B4-BE49-F238E27FC236}">
                <a16:creationId xmlns:a16="http://schemas.microsoft.com/office/drawing/2014/main" id="{784A993C-C192-7949-91E0-F06DCC331E2B}"/>
              </a:ext>
            </a:extLst>
          </p:cNvPr>
          <p:cNvSpPr txBox="1"/>
          <p:nvPr/>
        </p:nvSpPr>
        <p:spPr>
          <a:xfrm>
            <a:off x="2255216" y="2143557"/>
            <a:ext cx="914400" cy="165100"/>
          </a:xfrm>
          <a:prstGeom prst="rect">
            <a:avLst/>
          </a:prstGeom>
          <a:noFill/>
          <a:ln>
            <a:noFill/>
          </a:ln>
        </p:spPr>
        <p:txBody>
          <a:bodyPr vertOverflow="overflow" vert="horz" wrap="none" rtlCol="0" anchor="t">
            <a:noAutofit/>
          </a:bodyPr>
          <a:lstStyle/>
          <a:p>
            <a:pPr algn="l"/>
            <a:r>
              <a:rPr lang="en-US" sz="700" b="1">
                <a:solidFill>
                  <a:srgbClr val="C0392B"/>
                </a:solidFill>
                <a:latin typeface="Georgia"/>
              </a:rPr>
              <a:t>Los Angeles</a:t>
            </a:r>
          </a:p>
        </p:txBody>
      </p:sp>
      <p:sp>
        <p:nvSpPr>
          <p:cNvPr id="56" name="Rectangle 55">
            <a:extLst>
              <a:ext uri="{FF2B5EF4-FFF2-40B4-BE49-F238E27FC236}">
                <a16:creationId xmlns:a16="http://schemas.microsoft.com/office/drawing/2014/main" id="{D8D8BA1B-59E5-0D44-8330-A69B742AFCB9}"/>
              </a:ext>
            </a:extLst>
          </p:cNvPr>
          <p:cNvSpPr/>
          <p:nvPr/>
        </p:nvSpPr>
        <p:spPr>
          <a:xfrm>
            <a:off x="5080000" y="4191000"/>
            <a:ext cx="1905000" cy="381000"/>
          </a:xfrm>
          <a:prstGeom prst="rect">
            <a:avLst/>
          </a:prstGeom>
          <a:solidFill>
            <a:srgbClr val="FFFFFF"/>
          </a:solidFill>
          <a:ln w="9525" cap="flat" cmpd="sng" algn="ctr">
            <a:solidFill>
              <a:srgbClr val="D8D8D8"/>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ctr">
              <a:lnSpc>
                <a:spcPts val="900"/>
              </a:lnSpc>
              <a:buNone/>
            </a:pPr>
            <a:r>
              <a:rPr lang="en-US" sz="800" b="1">
                <a:solidFill>
                  <a:srgbClr val="2B5BA8"/>
                </a:solidFill>
                <a:latin typeface="Georgia" panose="02040502050405020303" pitchFamily="18" charset="0"/>
              </a:rPr>
              <a:t>Cai Mep → Long Beach</a:t>
            </a:r>
          </a:p>
          <a:p>
            <a:pPr algn="ctr">
              <a:lnSpc>
                <a:spcPts val="900"/>
              </a:lnSpc>
              <a:buNone/>
            </a:pPr>
            <a:r>
              <a:rPr lang="en-US" sz="750">
                <a:solidFill>
                  <a:srgbClr val="5A5A5A"/>
                </a:solidFill>
                <a:latin typeface="Georgia" panose="02040502050405020303" pitchFamily="18" charset="0"/>
              </a:rPr>
              <a:t>~20 days transit</a:t>
            </a:r>
          </a:p>
        </p:txBody>
      </p:sp>
      <p:sp>
        <p:nvSpPr>
          <p:cNvPr id="57" name="Rectangle 56">
            <a:extLst>
              <a:ext uri="{FF2B5EF4-FFF2-40B4-BE49-F238E27FC236}">
                <a16:creationId xmlns:a16="http://schemas.microsoft.com/office/drawing/2014/main" id="{C49A4AB4-EDD9-8A42-92C0-B32DD4603342}"/>
              </a:ext>
            </a:extLst>
          </p:cNvPr>
          <p:cNvSpPr/>
          <p:nvPr/>
        </p:nvSpPr>
        <p:spPr>
          <a:xfrm>
            <a:off x="3810000" y="4508500"/>
            <a:ext cx="1905000" cy="381000"/>
          </a:xfrm>
          <a:prstGeom prst="rect">
            <a:avLst/>
          </a:prstGeom>
          <a:solidFill>
            <a:srgbClr val="FFFFFF"/>
          </a:solidFill>
          <a:ln w="9525" cap="flat" cmpd="sng" algn="ctr">
            <a:solidFill>
              <a:srgbClr val="D8D8D8"/>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ctr">
              <a:lnSpc>
                <a:spcPts val="900"/>
              </a:lnSpc>
              <a:buNone/>
            </a:pPr>
            <a:r>
              <a:rPr lang="en-US" sz="800" b="1">
                <a:solidFill>
                  <a:srgbClr val="C0392B"/>
                </a:solidFill>
                <a:latin typeface="Georgia" panose="02040502050405020303" pitchFamily="18" charset="0"/>
              </a:rPr>
              <a:t>Cat Lai → Los Angeles</a:t>
            </a:r>
          </a:p>
          <a:p>
            <a:pPr algn="ctr">
              <a:lnSpc>
                <a:spcPts val="900"/>
              </a:lnSpc>
              <a:buNone/>
            </a:pPr>
            <a:r>
              <a:rPr lang="en-US" sz="750">
                <a:solidFill>
                  <a:srgbClr val="5A5A5A"/>
                </a:solidFill>
                <a:latin typeface="Georgia" panose="02040502050405020303" pitchFamily="18" charset="0"/>
              </a:rPr>
              <a:t>~22 days transit</a:t>
            </a:r>
          </a:p>
        </p:txBody>
      </p:sp>
      <p:sp>
        <p:nvSpPr>
          <p:cNvPr id="11" name="Rectangle 10">
            <a:extLst>
              <a:ext uri="{FF2B5EF4-FFF2-40B4-BE49-F238E27FC236}">
                <a16:creationId xmlns:a16="http://schemas.microsoft.com/office/drawing/2014/main" id="{55F12BB6-9921-A146-9895-5B7ED5DDBF32}"/>
              </a:ext>
            </a:extLst>
          </p:cNvPr>
          <p:cNvSpPr/>
          <p:nvPr/>
        </p:nvSpPr>
        <p:spPr>
          <a:xfrm>
            <a:off x="559909" y="4636776"/>
            <a:ext cx="203200" cy="25400"/>
          </a:xfrm>
          <a:prstGeom prst="rect">
            <a:avLst/>
          </a:prstGeom>
          <a:solidFill>
            <a:srgbClr val="C0392B"/>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58" name="TextBox 57">
            <a:extLst>
              <a:ext uri="{FF2B5EF4-FFF2-40B4-BE49-F238E27FC236}">
                <a16:creationId xmlns:a16="http://schemas.microsoft.com/office/drawing/2014/main" id="{64B56CDF-DDF0-C84D-AA2B-0BA1865B0686}"/>
              </a:ext>
            </a:extLst>
          </p:cNvPr>
          <p:cNvSpPr txBox="1"/>
          <p:nvPr/>
        </p:nvSpPr>
        <p:spPr>
          <a:xfrm>
            <a:off x="713700" y="4536426"/>
            <a:ext cx="1905000" cy="152400"/>
          </a:xfrm>
          <a:prstGeom prst="rect">
            <a:avLst/>
          </a:prstGeom>
          <a:noFill/>
          <a:ln>
            <a:noFill/>
          </a:ln>
        </p:spPr>
        <p:txBody>
          <a:bodyPr vertOverflow="overflow" vert="horz" wrap="none" rtlCol="0" anchor="t">
            <a:noAutofit/>
          </a:bodyPr>
          <a:lstStyle/>
          <a:p>
            <a:pPr algn="l"/>
            <a:r>
              <a:rPr lang="en-US" sz="750">
                <a:solidFill>
                  <a:srgbClr val="333333"/>
                </a:solidFill>
                <a:latin typeface="Georgia"/>
              </a:rPr>
              <a:t>Port pair 2</a:t>
            </a:r>
          </a:p>
        </p:txBody>
      </p:sp>
      <p:sp>
        <p:nvSpPr>
          <p:cNvPr id="59" name="cardAsm">
            <a:extLst>
              <a:ext uri="{FF2B5EF4-FFF2-40B4-BE49-F238E27FC236}">
                <a16:creationId xmlns:a16="http://schemas.microsoft.com/office/drawing/2014/main" id="{12F83DC3-9226-C2A2-0F3B-82DC6B8F7CBF}"/>
              </a:ext>
            </a:extLst>
          </p:cNvPr>
          <p:cNvSpPr/>
          <p:nvPr/>
        </p:nvSpPr>
        <p:spPr>
          <a:xfrm>
            <a:off x="5206193" y="4953000"/>
            <a:ext cx="2120900" cy="1371600"/>
          </a:xfrm>
          <a:prstGeom prst="roundRect">
            <a:avLst/>
          </a:prstGeom>
          <a:solidFill>
            <a:srgbClr val="FFFFFF"/>
          </a:solidFill>
          <a:ln w="9525" cap="flat" cmpd="sng" algn="ctr">
            <a:solidFill>
              <a:srgbClr val="E3E3E3"/>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1100" b="1" i="0" u="none" strike="noStrike" kern="1200" cap="none" spc="40" normalizeH="0" baseline="0" noProof="0">
                <a:ln>
                  <a:noFill/>
                </a:ln>
                <a:solidFill>
                  <a:srgbClr val="BE2A1E"/>
                </a:solidFill>
                <a:effectLst/>
                <a:uLnTx/>
                <a:uFillTx/>
                <a:latin typeface="Georgia" panose="02040502050405020303" pitchFamily="18" charset="0"/>
                <a:ea typeface="+mn-ea"/>
                <a:cs typeface="+mn-cs"/>
              </a:rPr>
              <a:t>DISTRIBUTION</a:t>
            </a:r>
          </a:p>
          <a:p>
            <a:pPr marL="0" marR="0" lvl="0" indent="0" algn="l" defTabSz="914400" rtl="0" eaLnBrk="1" fontAlgn="auto" latinLnBrk="0" hangingPunct="1">
              <a:lnSpc>
                <a:spcPct val="100000"/>
              </a:lnSpc>
              <a:spcBef>
                <a:spcPts val="0"/>
              </a:spcBef>
              <a:spcAft>
                <a:spcPts val="150"/>
              </a:spcAft>
              <a:buClrTx/>
              <a:buSzTx/>
              <a:buFontTx/>
              <a:buNone/>
              <a:tabLst/>
              <a:defRPr/>
            </a:pPr>
            <a:r>
              <a:rPr kumimoji="0" lang="en-US" sz="950" b="1" i="0" u="none" strike="noStrike" kern="1200" cap="none" spc="0" normalizeH="0" baseline="0" noProof="0">
                <a:ln>
                  <a:noFill/>
                </a:ln>
                <a:solidFill>
                  <a:srgbClr val="2E6B2E"/>
                </a:solidFill>
                <a:effectLst/>
                <a:uLnTx/>
                <a:uFillTx/>
                <a:latin typeface="Georgia" panose="02040502050405020303" pitchFamily="18" charset="0"/>
                <a:ea typeface="+mn-ea"/>
                <a:cs typeface="+mn-cs"/>
              </a:rPr>
              <a:t>▼  </a:t>
            </a:r>
            <a:r>
              <a:rPr kumimoji="0" lang="en-US" sz="950" b="0" i="0" u="none" strike="noStrike" kern="1200" cap="none" spc="0" normalizeH="0" baseline="0" noProof="0">
                <a:ln>
                  <a:noFill/>
                </a:ln>
                <a:solidFill>
                  <a:srgbClr val="2B2B2B"/>
                </a:solidFill>
                <a:effectLst/>
                <a:uLnTx/>
                <a:uFillTx/>
                <a:latin typeface="Georgia" panose="02040502050405020303" pitchFamily="18" charset="0"/>
                <a:ea typeface="+mn-ea"/>
                <a:cs typeface="+mn-cs"/>
              </a:rPr>
              <a:t>N. America 46%   |   Europe 26%</a:t>
            </a:r>
          </a:p>
          <a:p>
            <a:pPr marL="0" marR="0" lvl="0" indent="0" algn="l" defTabSz="914400" rtl="0" eaLnBrk="1" fontAlgn="auto" latinLnBrk="0" hangingPunct="1">
              <a:lnSpc>
                <a:spcPct val="100000"/>
              </a:lnSpc>
              <a:spcBef>
                <a:spcPts val="0"/>
              </a:spcBef>
              <a:spcAft>
                <a:spcPts val="150"/>
              </a:spcAft>
              <a:buClrTx/>
              <a:buSzTx/>
              <a:buFontTx/>
              <a:buNone/>
              <a:tabLst/>
              <a:defRPr/>
            </a:pPr>
            <a:r>
              <a:rPr kumimoji="0" lang="en-US" sz="950" b="1" i="0" u="none" strike="noStrike" kern="1200" cap="none" spc="0" normalizeH="0" baseline="0" noProof="0">
                <a:ln>
                  <a:noFill/>
                </a:ln>
                <a:solidFill>
                  <a:srgbClr val="2E6B2E"/>
                </a:solidFill>
                <a:effectLst/>
                <a:uLnTx/>
                <a:uFillTx/>
                <a:latin typeface="Georgia" panose="02040502050405020303" pitchFamily="18" charset="0"/>
                <a:ea typeface="+mn-ea"/>
                <a:cs typeface="+mn-cs"/>
              </a:rPr>
              <a:t>▼  </a:t>
            </a:r>
            <a:r>
              <a:rPr kumimoji="0" lang="en-US" sz="950" b="0" i="0" u="none" strike="noStrike" kern="1200" cap="none" spc="0" normalizeH="0" baseline="0" noProof="0">
                <a:ln>
                  <a:noFill/>
                </a:ln>
                <a:solidFill>
                  <a:srgbClr val="2B2B2B"/>
                </a:solidFill>
                <a:effectLst/>
                <a:uLnTx/>
                <a:uFillTx/>
                <a:latin typeface="Georgia" panose="02040502050405020303" pitchFamily="18" charset="0"/>
                <a:ea typeface="+mn-ea"/>
                <a:cs typeface="+mn-cs"/>
              </a:rPr>
              <a:t>Japan 22%   |   Asia-Pac 6%</a:t>
            </a:r>
          </a:p>
          <a:p>
            <a:pPr algn="l"/>
            <a:endParaRPr lang="en-US"/>
          </a:p>
        </p:txBody>
      </p:sp>
      <p:sp>
        <p:nvSpPr>
          <p:cNvPr id="60" name="Rectangle 59">
            <a:extLst>
              <a:ext uri="{FF2B5EF4-FFF2-40B4-BE49-F238E27FC236}">
                <a16:creationId xmlns:a16="http://schemas.microsoft.com/office/drawing/2014/main" id="{E659F6E5-5F33-3B43-9222-A7A27CC6765F}"/>
              </a:ext>
            </a:extLst>
          </p:cNvPr>
          <p:cNvSpPr/>
          <p:nvPr/>
        </p:nvSpPr>
        <p:spPr>
          <a:xfrm>
            <a:off x="560330" y="4762137"/>
            <a:ext cx="203200" cy="25400"/>
          </a:xfrm>
          <a:prstGeom prst="rect">
            <a:avLst/>
          </a:prstGeom>
          <a:solidFill>
            <a:srgbClr val="D98232"/>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61" name="TextBox 60">
            <a:extLst>
              <a:ext uri="{FF2B5EF4-FFF2-40B4-BE49-F238E27FC236}">
                <a16:creationId xmlns:a16="http://schemas.microsoft.com/office/drawing/2014/main" id="{E1A8BDC6-2BCE-3746-AAED-4CDCCCF909AC}"/>
              </a:ext>
            </a:extLst>
          </p:cNvPr>
          <p:cNvSpPr txBox="1"/>
          <p:nvPr/>
        </p:nvSpPr>
        <p:spPr>
          <a:xfrm>
            <a:off x="699862" y="4659011"/>
            <a:ext cx="1905000" cy="152400"/>
          </a:xfrm>
          <a:prstGeom prst="rect">
            <a:avLst/>
          </a:prstGeom>
          <a:noFill/>
          <a:ln>
            <a:noFill/>
          </a:ln>
        </p:spPr>
        <p:txBody>
          <a:bodyPr vertOverflow="overflow" vert="horz" wrap="none" rtlCol="0" anchor="t">
            <a:noAutofit/>
          </a:bodyPr>
          <a:lstStyle/>
          <a:p>
            <a:pPr algn="l"/>
            <a:r>
              <a:rPr lang="en-US" sz="750">
                <a:solidFill>
                  <a:srgbClr val="333333"/>
                </a:solidFill>
                <a:latin typeface="Georgia"/>
              </a:rPr>
              <a:t>Distribution route</a:t>
            </a:r>
          </a:p>
        </p:txBody>
      </p:sp>
      <p:sp>
        <p:nvSpPr>
          <p:cNvPr id="3" name="Triangle 2">
            <a:extLst>
              <a:ext uri="{FF2B5EF4-FFF2-40B4-BE49-F238E27FC236}">
                <a16:creationId xmlns:a16="http://schemas.microsoft.com/office/drawing/2014/main" id="{10A5E580-A9F3-3B4A-AC42-8D98F55BE6C4}"/>
              </a:ext>
            </a:extLst>
          </p:cNvPr>
          <p:cNvSpPr/>
          <p:nvPr/>
        </p:nvSpPr>
        <p:spPr>
          <a:xfrm>
            <a:off x="6845300" y="1790700"/>
            <a:ext cx="254000" cy="241300"/>
          </a:xfrm>
          <a:prstGeom prst="triangle">
            <a:avLst/>
          </a:prstGeom>
          <a:solidFill>
            <a:srgbClr val="D89A3F"/>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4" name="Triangle 3">
            <a:extLst>
              <a:ext uri="{FF2B5EF4-FFF2-40B4-BE49-F238E27FC236}">
                <a16:creationId xmlns:a16="http://schemas.microsoft.com/office/drawing/2014/main" id="{E2C9DA6A-9584-A944-A187-5E93FFD1CFB8}"/>
              </a:ext>
            </a:extLst>
          </p:cNvPr>
          <p:cNvSpPr/>
          <p:nvPr/>
        </p:nvSpPr>
        <p:spPr>
          <a:xfrm>
            <a:off x="8686800" y="2146300"/>
            <a:ext cx="254000" cy="241300"/>
          </a:xfrm>
          <a:prstGeom prst="triangle">
            <a:avLst/>
          </a:prstGeom>
          <a:solidFill>
            <a:srgbClr val="D89A3F"/>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5" name="Triangle 4">
            <a:extLst>
              <a:ext uri="{FF2B5EF4-FFF2-40B4-BE49-F238E27FC236}">
                <a16:creationId xmlns:a16="http://schemas.microsoft.com/office/drawing/2014/main" id="{AF7B1585-9AC4-4845-AD96-84CF0E46F24C}"/>
              </a:ext>
            </a:extLst>
          </p:cNvPr>
          <p:cNvSpPr/>
          <p:nvPr/>
        </p:nvSpPr>
        <p:spPr>
          <a:xfrm>
            <a:off x="5892800" y="2908300"/>
            <a:ext cx="254000" cy="241300"/>
          </a:xfrm>
          <a:prstGeom prst="triangle">
            <a:avLst/>
          </a:prstGeom>
          <a:solidFill>
            <a:srgbClr val="D89A3F"/>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62" name="Triangle 61">
            <a:extLst>
              <a:ext uri="{FF2B5EF4-FFF2-40B4-BE49-F238E27FC236}">
                <a16:creationId xmlns:a16="http://schemas.microsoft.com/office/drawing/2014/main" id="{65014F2A-AAA7-0943-8034-7D3FB88D1991}"/>
              </a:ext>
            </a:extLst>
          </p:cNvPr>
          <p:cNvSpPr/>
          <p:nvPr/>
        </p:nvSpPr>
        <p:spPr>
          <a:xfrm>
            <a:off x="3619500" y="3810000"/>
            <a:ext cx="254000" cy="241300"/>
          </a:xfrm>
          <a:prstGeom prst="triangle">
            <a:avLst/>
          </a:prstGeom>
          <a:solidFill>
            <a:srgbClr val="D89A3F"/>
          </a:solidFill>
          <a:ln w="12700" cap="flat" cmpd="sng" algn="ctr">
            <a:solidFill>
              <a:srgbClr val="FFFFFF"/>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63" name="Triangle 62">
            <a:extLst>
              <a:ext uri="{FF2B5EF4-FFF2-40B4-BE49-F238E27FC236}">
                <a16:creationId xmlns:a16="http://schemas.microsoft.com/office/drawing/2014/main" id="{AEFDC23C-0D23-0946-AB9F-4AEF4A93B509}"/>
              </a:ext>
            </a:extLst>
          </p:cNvPr>
          <p:cNvSpPr/>
          <p:nvPr/>
        </p:nvSpPr>
        <p:spPr>
          <a:xfrm>
            <a:off x="6223000" y="3302000"/>
            <a:ext cx="254000" cy="241300"/>
          </a:xfrm>
          <a:prstGeom prst="triangle">
            <a:avLst/>
          </a:prstGeom>
          <a:solidFill>
            <a:srgbClr val="D89A3F"/>
          </a:solidFill>
          <a:ln w="12700" cap="flat" cmpd="sng" algn="ctr">
            <a:solidFill>
              <a:srgbClr val="FFFFFF"/>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8" name="Oval 17">
            <a:extLst>
              <a:ext uri="{FF2B5EF4-FFF2-40B4-BE49-F238E27FC236}">
                <a16:creationId xmlns:a16="http://schemas.microsoft.com/office/drawing/2014/main" id="{A66F7EEA-B6FB-9144-8AB5-CB1986501280}"/>
              </a:ext>
            </a:extLst>
          </p:cNvPr>
          <p:cNvSpPr/>
          <p:nvPr/>
        </p:nvSpPr>
        <p:spPr>
          <a:xfrm>
            <a:off x="1967512" y="2048748"/>
            <a:ext cx="330200" cy="330200"/>
          </a:xfrm>
          <a:prstGeom prst="ellipse">
            <a:avLst/>
          </a:prstGeom>
          <a:solidFill>
            <a:srgbClr val="2C5C9E"/>
          </a:solidFill>
          <a:ln w="15875" cap="flat" cmpd="sng" algn="ctr">
            <a:solidFill>
              <a:srgbClr val="FFFFFF"/>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1">
            <a:noAutofit/>
          </a:bodyPr>
          <a:lstStyle/>
          <a:p>
            <a:pPr algn="ctr"/>
            <a:r>
              <a:rPr lang="en-US" sz="900" b="1">
                <a:solidFill>
                  <a:srgbClr val="FFFFFF"/>
                </a:solidFill>
                <a:latin typeface="Georgia" panose="02040502050405020303" pitchFamily="18" charset="0"/>
              </a:rPr>
              <a:t>NV</a:t>
            </a:r>
          </a:p>
        </p:txBody>
      </p:sp>
      <p:sp>
        <p:nvSpPr>
          <p:cNvPr id="19" name="Oval 18">
            <a:extLst>
              <a:ext uri="{FF2B5EF4-FFF2-40B4-BE49-F238E27FC236}">
                <a16:creationId xmlns:a16="http://schemas.microsoft.com/office/drawing/2014/main" id="{6655104E-5A5F-8A44-86C8-CF15A0BD9B97}"/>
              </a:ext>
            </a:extLst>
          </p:cNvPr>
          <p:cNvSpPr/>
          <p:nvPr/>
        </p:nvSpPr>
        <p:spPr>
          <a:xfrm>
            <a:off x="10109200" y="2133600"/>
            <a:ext cx="304800" cy="304800"/>
          </a:xfrm>
          <a:prstGeom prst="ellipse">
            <a:avLst/>
          </a:prstGeom>
          <a:solidFill>
            <a:srgbClr val="2C5C9E"/>
          </a:solidFill>
          <a:ln w="15875" cap="flat" cmpd="sng" algn="ctr">
            <a:solidFill>
              <a:srgbClr val="FFFFFF"/>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1">
            <a:noAutofit/>
          </a:bodyPr>
          <a:lstStyle/>
          <a:p>
            <a:pPr algn="ctr"/>
            <a:r>
              <a:rPr lang="en-US" sz="900" b="1">
                <a:solidFill>
                  <a:srgbClr val="FFFFFF"/>
                </a:solidFill>
                <a:latin typeface="Georgia" panose="02040502050405020303" pitchFamily="18" charset="0"/>
              </a:rPr>
              <a:t>SJ</a:t>
            </a:r>
          </a:p>
        </p:txBody>
      </p:sp>
      <p:sp>
        <p:nvSpPr>
          <p:cNvPr id="20" name="Oval 19">
            <a:extLst>
              <a:ext uri="{FF2B5EF4-FFF2-40B4-BE49-F238E27FC236}">
                <a16:creationId xmlns:a16="http://schemas.microsoft.com/office/drawing/2014/main" id="{0B9F455E-BA06-AE49-A5C5-AD730FAEA051}"/>
              </a:ext>
            </a:extLst>
          </p:cNvPr>
          <p:cNvSpPr/>
          <p:nvPr/>
        </p:nvSpPr>
        <p:spPr>
          <a:xfrm>
            <a:off x="9867900" y="2571750"/>
            <a:ext cx="304800" cy="304800"/>
          </a:xfrm>
          <a:prstGeom prst="ellipse">
            <a:avLst/>
          </a:prstGeom>
          <a:solidFill>
            <a:srgbClr val="2C5C9E"/>
          </a:solidFill>
          <a:ln w="15875" cap="flat" cmpd="sng" algn="ctr">
            <a:solidFill>
              <a:srgbClr val="FFFFFF"/>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1">
            <a:noAutofit/>
          </a:bodyPr>
          <a:lstStyle/>
          <a:p>
            <a:pPr algn="ctr"/>
            <a:r>
              <a:rPr lang="en-US" sz="900" b="1">
                <a:solidFill>
                  <a:srgbClr val="FFFFFF"/>
                </a:solidFill>
                <a:latin typeface="Georgia" panose="02040502050405020303" pitchFamily="18" charset="0"/>
              </a:rPr>
              <a:t>MT</a:t>
            </a:r>
          </a:p>
        </p:txBody>
      </p:sp>
      <p:sp>
        <p:nvSpPr>
          <p:cNvPr id="21" name="Oval 20">
            <a:extLst>
              <a:ext uri="{FF2B5EF4-FFF2-40B4-BE49-F238E27FC236}">
                <a16:creationId xmlns:a16="http://schemas.microsoft.com/office/drawing/2014/main" id="{5BF336B4-887F-6842-B3AF-3079F29C97A5}"/>
              </a:ext>
            </a:extLst>
          </p:cNvPr>
          <p:cNvSpPr/>
          <p:nvPr/>
        </p:nvSpPr>
        <p:spPr>
          <a:xfrm>
            <a:off x="10199190" y="2328635"/>
            <a:ext cx="279400" cy="279400"/>
          </a:xfrm>
          <a:prstGeom prst="ellipse">
            <a:avLst/>
          </a:prstGeom>
          <a:solidFill>
            <a:srgbClr val="2C5C9E"/>
          </a:solidFill>
          <a:ln w="15875" cap="flat" cmpd="sng" algn="ctr">
            <a:solidFill>
              <a:srgbClr val="FFFFFF"/>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1">
            <a:noAutofit/>
          </a:bodyPr>
          <a:lstStyle/>
          <a:p>
            <a:pPr algn="ctr"/>
            <a:r>
              <a:rPr lang="en-US" sz="900" b="1">
                <a:solidFill>
                  <a:srgbClr val="FFFFFF"/>
                </a:solidFill>
                <a:latin typeface="Georgia" panose="02040502050405020303" pitchFamily="18" charset="0"/>
              </a:rPr>
              <a:t>Ho</a:t>
            </a:r>
          </a:p>
        </p:txBody>
      </p:sp>
      <p:sp>
        <p:nvSpPr>
          <p:cNvPr id="22" name="Oval 21">
            <a:extLst>
              <a:ext uri="{FF2B5EF4-FFF2-40B4-BE49-F238E27FC236}">
                <a16:creationId xmlns:a16="http://schemas.microsoft.com/office/drawing/2014/main" id="{A6E20BB1-692E-984C-A81E-88CF2EE4C3FD}"/>
              </a:ext>
            </a:extLst>
          </p:cNvPr>
          <p:cNvSpPr/>
          <p:nvPr/>
        </p:nvSpPr>
        <p:spPr>
          <a:xfrm>
            <a:off x="9674679" y="2738046"/>
            <a:ext cx="304800" cy="304800"/>
          </a:xfrm>
          <a:prstGeom prst="ellipse">
            <a:avLst/>
          </a:prstGeom>
          <a:solidFill>
            <a:srgbClr val="2C5C9E"/>
          </a:solidFill>
          <a:ln w="15875" cap="flat" cmpd="sng" algn="ctr">
            <a:solidFill>
              <a:srgbClr val="FFFFFF"/>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1">
            <a:noAutofit/>
          </a:bodyPr>
          <a:lstStyle/>
          <a:p>
            <a:pPr algn="ctr"/>
            <a:r>
              <a:rPr lang="en-US" sz="900" b="1">
                <a:solidFill>
                  <a:srgbClr val="FFFFFF"/>
                </a:solidFill>
                <a:latin typeface="Georgia" panose="02040502050405020303" pitchFamily="18" charset="0"/>
              </a:rPr>
              <a:t>AD</a:t>
            </a:r>
          </a:p>
        </p:txBody>
      </p:sp>
      <p:cxnSp>
        <p:nvCxnSpPr>
          <p:cNvPr id="583" name="Curved Connector 582">
            <a:extLst>
              <a:ext uri="{FF2B5EF4-FFF2-40B4-BE49-F238E27FC236}">
                <a16:creationId xmlns:a16="http://schemas.microsoft.com/office/drawing/2014/main" id="{655D639E-1FAA-C0CA-8114-91EC2016E7B4}"/>
              </a:ext>
            </a:extLst>
          </p:cNvPr>
          <p:cNvCxnSpPr>
            <a:stCxn id="14" idx="4"/>
            <a:endCxn id="12" idx="2"/>
          </p:cNvCxnSpPr>
          <p:nvPr/>
        </p:nvCxnSpPr>
        <p:spPr>
          <a:xfrm rot="16200000" flipH="1">
            <a:off x="5718175" y="-885825"/>
            <a:ext cx="749300" cy="7575550"/>
          </a:xfrm>
          <a:prstGeom prst="curvedConnector2">
            <a:avLst/>
          </a:prstGeom>
          <a:ln>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587" name="Curved Connector 586">
            <a:extLst>
              <a:ext uri="{FF2B5EF4-FFF2-40B4-BE49-F238E27FC236}">
                <a16:creationId xmlns:a16="http://schemas.microsoft.com/office/drawing/2014/main" id="{7ADBDEB5-D6D1-842A-781A-F41A3E159DF1}"/>
              </a:ext>
            </a:extLst>
          </p:cNvPr>
          <p:cNvCxnSpPr>
            <a:stCxn id="15" idx="7"/>
            <a:endCxn id="13" idx="7"/>
          </p:cNvCxnSpPr>
          <p:nvPr/>
        </p:nvCxnSpPr>
        <p:spPr>
          <a:xfrm rot="16200000" flipH="1">
            <a:off x="5673314" y="-1027927"/>
            <a:ext cx="1040367" cy="7801645"/>
          </a:xfrm>
          <a:prstGeom prst="curvedConnector3">
            <a:avLst>
              <a:gd name="adj1" fmla="val -23403"/>
            </a:avLst>
          </a:prstGeom>
        </p:spPr>
        <p:style>
          <a:lnRef idx="2">
            <a:schemeClr val="accent1"/>
          </a:lnRef>
          <a:fillRef idx="0">
            <a:schemeClr val="accent1"/>
          </a:fillRef>
          <a:effectRef idx="1">
            <a:schemeClr val="accent1"/>
          </a:effectRef>
          <a:fontRef idx="minor">
            <a:schemeClr val="tx1"/>
          </a:fontRef>
        </p:style>
      </p:cxnSp>
      <p:sp>
        <p:nvSpPr>
          <p:cNvPr id="591" name="TextBox 590">
            <a:extLst>
              <a:ext uri="{FF2B5EF4-FFF2-40B4-BE49-F238E27FC236}">
                <a16:creationId xmlns:a16="http://schemas.microsoft.com/office/drawing/2014/main" id="{63329A73-E66D-4933-53CB-B8BABA7EA1E4}"/>
              </a:ext>
            </a:extLst>
          </p:cNvPr>
          <p:cNvSpPr txBox="1"/>
          <p:nvPr/>
        </p:nvSpPr>
        <p:spPr>
          <a:xfrm>
            <a:off x="9779000" y="4687075"/>
            <a:ext cx="1651587" cy="215444"/>
          </a:xfrm>
          <a:prstGeom prst="rect">
            <a:avLst/>
          </a:prstGeom>
          <a:noFill/>
        </p:spPr>
        <p:txBody>
          <a:bodyPr wrap="square">
            <a:spAutoFit/>
          </a:bodyPr>
          <a:lstStyle/>
          <a:p>
            <a:r>
              <a:rPr lang="en-US" sz="800" b="1">
                <a:solidFill>
                  <a:schemeClr val="bg1"/>
                </a:solidFill>
                <a:latin typeface="Georgia" panose="02040502050405020303" pitchFamily="18" charset="0"/>
              </a:rPr>
              <a:t>Points are subject to scale </a:t>
            </a:r>
            <a:endParaRPr lang="en-US" sz="800">
              <a:solidFill>
                <a:schemeClr val="bg1"/>
              </a:solidFill>
            </a:endParaRPr>
          </a:p>
        </p:txBody>
      </p:sp>
    </p:spTree>
    <p:extLst>
      <p:ext uri="{BB962C8B-B14F-4D97-AF65-F5344CB8AC3E}">
        <p14:creationId xmlns:p14="http://schemas.microsoft.com/office/powerpoint/2010/main" val="20551737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rm201"/>
          <p:cNvSpPr/>
          <p:nvPr/>
        </p:nvSpPr>
        <p:spPr>
          <a:xfrm>
            <a:off x="508000" y="346457"/>
            <a:ext cx="11176000" cy="482600"/>
          </a:xfrm>
          <a:prstGeom prst="rect">
            <a:avLst/>
          </a:prstGeom>
          <a:noFill/>
          <a:ln>
            <a:noFill/>
          </a:ln>
        </p:spPr>
        <p:txBody>
          <a:bodyPr wrap="square" lIns="45720" tIns="36000" rIns="45720" bIns="36000" anchor="ctr">
            <a:normAutofit lnSpcReduction="10000"/>
          </a:bodyPr>
          <a:lstStyle/>
          <a:p>
            <a:pPr algn="l">
              <a:buNone/>
            </a:pPr>
            <a:r>
              <a:rPr lang="en-US" sz="2800" b="1">
                <a:solidFill>
                  <a:srgbClr val="1A1A1A"/>
                </a:solidFill>
                <a:latin typeface="Georgia" panose="02040502050405020303" pitchFamily="18" charset="0"/>
              </a:rPr>
              <a:t>Where the chain breaks: Likelihood × Impact Matrix</a:t>
            </a:r>
          </a:p>
        </p:txBody>
      </p:sp>
      <p:sp>
        <p:nvSpPr>
          <p:cNvPr id="202" name="rm202"/>
          <p:cNvSpPr/>
          <p:nvPr/>
        </p:nvSpPr>
        <p:spPr>
          <a:xfrm>
            <a:off x="1076092" y="990600"/>
            <a:ext cx="4191000" cy="1600199"/>
          </a:xfrm>
          <a:prstGeom prst="rect">
            <a:avLst/>
          </a:prstGeom>
          <a:solidFill>
            <a:srgbClr val="FFF4CC"/>
          </a:solidFill>
          <a:ln w="12700">
            <a:solidFill>
              <a:srgbClr val="FFFFFF"/>
            </a:solidFill>
          </a:ln>
        </p:spPr>
        <p:txBody>
          <a:bodyPr wrap="square" lIns="45720" tIns="36000" rIns="45720" bIns="36000" anchor="ctr">
            <a:normAutofit/>
          </a:bodyPr>
          <a:lstStyle/>
          <a:p>
            <a:pPr algn="ctr"/>
            <a:endParaRPr lang="en-US"/>
          </a:p>
        </p:txBody>
      </p:sp>
      <p:sp>
        <p:nvSpPr>
          <p:cNvPr id="203" name="rm203"/>
          <p:cNvSpPr/>
          <p:nvPr/>
        </p:nvSpPr>
        <p:spPr>
          <a:xfrm>
            <a:off x="5267092" y="990600"/>
            <a:ext cx="4191000" cy="1600199"/>
          </a:xfrm>
          <a:prstGeom prst="rect">
            <a:avLst/>
          </a:prstGeom>
          <a:solidFill>
            <a:srgbClr val="F8C9C9"/>
          </a:solidFill>
          <a:ln w="12700">
            <a:solidFill>
              <a:srgbClr val="FFFFFF"/>
            </a:solidFill>
          </a:ln>
        </p:spPr>
        <p:txBody>
          <a:bodyPr wrap="square" lIns="45720" tIns="36000" rIns="45720" bIns="36000" anchor="ctr">
            <a:normAutofit/>
          </a:bodyPr>
          <a:lstStyle/>
          <a:p>
            <a:pPr algn="ctr"/>
            <a:endParaRPr lang="en-US"/>
          </a:p>
        </p:txBody>
      </p:sp>
      <p:sp>
        <p:nvSpPr>
          <p:cNvPr id="204" name="rm204"/>
          <p:cNvSpPr/>
          <p:nvPr/>
        </p:nvSpPr>
        <p:spPr>
          <a:xfrm>
            <a:off x="1076092" y="2590800"/>
            <a:ext cx="4191000" cy="1600199"/>
          </a:xfrm>
          <a:prstGeom prst="rect">
            <a:avLst/>
          </a:prstGeom>
          <a:solidFill>
            <a:srgbClr val="DEEFE0"/>
          </a:solidFill>
          <a:ln w="12700">
            <a:solidFill>
              <a:srgbClr val="FFFFFF"/>
            </a:solidFill>
          </a:ln>
        </p:spPr>
        <p:txBody>
          <a:bodyPr wrap="square" lIns="45720" tIns="36000" rIns="45720" bIns="36000" anchor="ctr">
            <a:normAutofit/>
          </a:bodyPr>
          <a:lstStyle/>
          <a:p>
            <a:pPr algn="ctr"/>
            <a:endParaRPr lang="en-US"/>
          </a:p>
        </p:txBody>
      </p:sp>
      <p:sp>
        <p:nvSpPr>
          <p:cNvPr id="205" name="rm205"/>
          <p:cNvSpPr/>
          <p:nvPr/>
        </p:nvSpPr>
        <p:spPr>
          <a:xfrm>
            <a:off x="5267092" y="2590800"/>
            <a:ext cx="4191000" cy="1600199"/>
          </a:xfrm>
          <a:prstGeom prst="rect">
            <a:avLst/>
          </a:prstGeom>
          <a:solidFill>
            <a:srgbClr val="FFF4CC"/>
          </a:solidFill>
          <a:ln w="12700">
            <a:solidFill>
              <a:srgbClr val="FFFFFF"/>
            </a:solidFill>
          </a:ln>
        </p:spPr>
        <p:txBody>
          <a:bodyPr wrap="square" lIns="45720" tIns="36000" rIns="45720" bIns="36000" anchor="ctr">
            <a:normAutofit/>
          </a:bodyPr>
          <a:lstStyle/>
          <a:p>
            <a:pPr algn="ctr"/>
            <a:endParaRPr lang="en-US"/>
          </a:p>
        </p:txBody>
      </p:sp>
      <p:sp>
        <p:nvSpPr>
          <p:cNvPr id="206" name="rm206"/>
          <p:cNvSpPr/>
          <p:nvPr/>
        </p:nvSpPr>
        <p:spPr>
          <a:xfrm>
            <a:off x="1076092" y="990600"/>
            <a:ext cx="8382000" cy="3200399"/>
          </a:xfrm>
          <a:prstGeom prst="rect">
            <a:avLst/>
          </a:prstGeom>
          <a:noFill/>
          <a:ln w="19050">
            <a:solidFill>
              <a:srgbClr val="B0B0B0"/>
            </a:solidFill>
          </a:ln>
        </p:spPr>
        <p:txBody>
          <a:bodyPr wrap="square" lIns="45720" tIns="36000" rIns="45720" bIns="36000" anchor="ctr">
            <a:normAutofit/>
          </a:bodyPr>
          <a:lstStyle/>
          <a:p>
            <a:pPr algn="ctr"/>
            <a:endParaRPr lang="en-US"/>
          </a:p>
        </p:txBody>
      </p:sp>
      <p:cxnSp>
        <p:nvCxnSpPr>
          <p:cNvPr id="207" name="ln207"/>
          <p:cNvCxnSpPr/>
          <p:nvPr/>
        </p:nvCxnSpPr>
        <p:spPr>
          <a:xfrm>
            <a:off x="5267092" y="990600"/>
            <a:ext cx="0" cy="3200399"/>
          </a:xfrm>
          <a:prstGeom prst="line">
            <a:avLst/>
          </a:prstGeom>
          <a:ln w="25400">
            <a:solidFill>
              <a:srgbClr val="FFFFFF"/>
            </a:solidFill>
          </a:ln>
        </p:spPr>
      </p:cxnSp>
      <p:cxnSp>
        <p:nvCxnSpPr>
          <p:cNvPr id="208" name="ln208"/>
          <p:cNvCxnSpPr/>
          <p:nvPr/>
        </p:nvCxnSpPr>
        <p:spPr>
          <a:xfrm>
            <a:off x="1076092" y="2590800"/>
            <a:ext cx="8382000" cy="0"/>
          </a:xfrm>
          <a:prstGeom prst="line">
            <a:avLst/>
          </a:prstGeom>
          <a:ln w="25400">
            <a:solidFill>
              <a:srgbClr val="FFFFFF"/>
            </a:solidFill>
          </a:ln>
        </p:spPr>
      </p:cxnSp>
      <p:sp>
        <p:nvSpPr>
          <p:cNvPr id="209" name="ylab"/>
          <p:cNvSpPr/>
          <p:nvPr/>
        </p:nvSpPr>
        <p:spPr>
          <a:xfrm rot="-5400000">
            <a:off x="-1387708" y="2469983"/>
            <a:ext cx="4572000" cy="381000"/>
          </a:xfrm>
          <a:prstGeom prst="rect">
            <a:avLst/>
          </a:prstGeom>
        </p:spPr>
        <p:txBody>
          <a:bodyPr anchor="ctr"/>
          <a:lstStyle/>
          <a:p>
            <a:pPr algn="ctr">
              <a:buNone/>
            </a:pPr>
            <a:r>
              <a:rPr lang="en-US" sz="1500" b="1">
                <a:solidFill>
                  <a:srgbClr val="2B2B2B"/>
                </a:solidFill>
                <a:latin typeface="Georgia"/>
              </a:rPr>
              <a:t>LIKELIHOOD  →</a:t>
            </a:r>
          </a:p>
        </p:txBody>
      </p:sp>
      <p:sp>
        <p:nvSpPr>
          <p:cNvPr id="210" name="rm210"/>
          <p:cNvSpPr/>
          <p:nvPr/>
        </p:nvSpPr>
        <p:spPr>
          <a:xfrm>
            <a:off x="85492" y="972819"/>
            <a:ext cx="889000" cy="304800"/>
          </a:xfrm>
          <a:prstGeom prst="rect">
            <a:avLst/>
          </a:prstGeom>
          <a:noFill/>
          <a:ln>
            <a:noFill/>
          </a:ln>
        </p:spPr>
        <p:txBody>
          <a:bodyPr wrap="square" lIns="45720" tIns="36000" rIns="45720" bIns="36000" anchor="ctr">
            <a:normAutofit/>
          </a:bodyPr>
          <a:lstStyle/>
          <a:p>
            <a:pPr algn="r">
              <a:buNone/>
            </a:pPr>
            <a:r>
              <a:rPr lang="en-US" sz="1300" b="1">
                <a:solidFill>
                  <a:srgbClr val="6B6B6B"/>
                </a:solidFill>
                <a:latin typeface="Calibri"/>
              </a:rPr>
              <a:t>High</a:t>
            </a:r>
          </a:p>
        </p:txBody>
      </p:sp>
      <p:sp>
        <p:nvSpPr>
          <p:cNvPr id="211" name="rm211"/>
          <p:cNvSpPr/>
          <p:nvPr/>
        </p:nvSpPr>
        <p:spPr>
          <a:xfrm>
            <a:off x="85492" y="3995420"/>
            <a:ext cx="889000" cy="304800"/>
          </a:xfrm>
          <a:prstGeom prst="rect">
            <a:avLst/>
          </a:prstGeom>
          <a:noFill/>
          <a:ln>
            <a:noFill/>
          </a:ln>
        </p:spPr>
        <p:txBody>
          <a:bodyPr wrap="square" lIns="45720" tIns="36000" rIns="45720" bIns="36000" anchor="ctr">
            <a:normAutofit/>
          </a:bodyPr>
          <a:lstStyle/>
          <a:p>
            <a:pPr algn="r">
              <a:buNone/>
            </a:pPr>
            <a:r>
              <a:rPr lang="en-US" sz="1300" b="1">
                <a:solidFill>
                  <a:srgbClr val="6B6B6B"/>
                </a:solidFill>
                <a:latin typeface="Calibri"/>
              </a:rPr>
              <a:t>Low</a:t>
            </a:r>
          </a:p>
        </p:txBody>
      </p:sp>
      <p:sp>
        <p:nvSpPr>
          <p:cNvPr id="212" name="rm212"/>
          <p:cNvSpPr/>
          <p:nvPr/>
        </p:nvSpPr>
        <p:spPr>
          <a:xfrm>
            <a:off x="1076092" y="4279900"/>
            <a:ext cx="8382000" cy="330200"/>
          </a:xfrm>
          <a:prstGeom prst="rect">
            <a:avLst/>
          </a:prstGeom>
          <a:noFill/>
          <a:ln>
            <a:noFill/>
          </a:ln>
        </p:spPr>
        <p:txBody>
          <a:bodyPr wrap="square" lIns="45720" tIns="36000" rIns="45720" bIns="36000" anchor="ctr">
            <a:normAutofit/>
          </a:bodyPr>
          <a:lstStyle/>
          <a:p>
            <a:pPr algn="ctr">
              <a:buNone/>
            </a:pPr>
            <a:r>
              <a:rPr lang="en-US" sz="1500" b="1">
                <a:solidFill>
                  <a:srgbClr val="2B2B2B"/>
                </a:solidFill>
                <a:latin typeface="Georgia"/>
              </a:rPr>
              <a:t>IMPACT  →</a:t>
            </a:r>
          </a:p>
        </p:txBody>
      </p:sp>
      <p:sp>
        <p:nvSpPr>
          <p:cNvPr id="213" name="rm213"/>
          <p:cNvSpPr/>
          <p:nvPr/>
        </p:nvSpPr>
        <p:spPr>
          <a:xfrm>
            <a:off x="949092" y="4279900"/>
            <a:ext cx="1143000" cy="279400"/>
          </a:xfrm>
          <a:prstGeom prst="rect">
            <a:avLst/>
          </a:prstGeom>
          <a:noFill/>
          <a:ln>
            <a:noFill/>
          </a:ln>
        </p:spPr>
        <p:txBody>
          <a:bodyPr wrap="square" lIns="0" tIns="36000" rIns="45720" bIns="36000" anchor="ctr">
            <a:normAutofit/>
          </a:bodyPr>
          <a:lstStyle/>
          <a:p>
            <a:pPr algn="l">
              <a:buNone/>
            </a:pPr>
            <a:r>
              <a:rPr lang="en-US" sz="1300" b="1">
                <a:solidFill>
                  <a:srgbClr val="6B6B6B"/>
                </a:solidFill>
                <a:latin typeface="Calibri"/>
              </a:rPr>
              <a:t>Low</a:t>
            </a:r>
          </a:p>
        </p:txBody>
      </p:sp>
      <p:sp>
        <p:nvSpPr>
          <p:cNvPr id="214" name="rm214"/>
          <p:cNvSpPr/>
          <p:nvPr/>
        </p:nvSpPr>
        <p:spPr>
          <a:xfrm>
            <a:off x="8442092" y="4279900"/>
            <a:ext cx="1143000" cy="279400"/>
          </a:xfrm>
          <a:prstGeom prst="rect">
            <a:avLst/>
          </a:prstGeom>
          <a:noFill/>
          <a:ln>
            <a:noFill/>
          </a:ln>
        </p:spPr>
        <p:txBody>
          <a:bodyPr wrap="square" lIns="45720" tIns="36000" rIns="0" bIns="36000" anchor="ctr">
            <a:normAutofit/>
          </a:bodyPr>
          <a:lstStyle/>
          <a:p>
            <a:pPr algn="r">
              <a:buNone/>
            </a:pPr>
            <a:r>
              <a:rPr lang="en-US" sz="1300" b="1">
                <a:solidFill>
                  <a:srgbClr val="6B6B6B"/>
                </a:solidFill>
                <a:latin typeface="Calibri"/>
              </a:rPr>
              <a:t>High</a:t>
            </a:r>
          </a:p>
        </p:txBody>
      </p:sp>
      <p:sp>
        <p:nvSpPr>
          <p:cNvPr id="215" name="rm215"/>
          <p:cNvSpPr/>
          <p:nvPr/>
        </p:nvSpPr>
        <p:spPr>
          <a:xfrm>
            <a:off x="7657232" y="1338580"/>
            <a:ext cx="584200" cy="584200"/>
          </a:xfrm>
          <a:prstGeom prst="ellipse">
            <a:avLst/>
          </a:prstGeom>
          <a:solidFill>
            <a:srgbClr val="E60012"/>
          </a:solidFill>
          <a:ln w="25400">
            <a:solidFill>
              <a:srgbClr val="FFFFFF"/>
            </a:solidFill>
          </a:ln>
        </p:spPr>
        <p:txBody>
          <a:bodyPr wrap="square" lIns="45720" tIns="36000" rIns="45720" bIns="36000" anchor="ctr">
            <a:normAutofit/>
          </a:bodyPr>
          <a:lstStyle/>
          <a:p>
            <a:pPr algn="ctr">
              <a:buNone/>
            </a:pPr>
            <a:r>
              <a:rPr lang="en-US" sz="1700" b="1">
                <a:solidFill>
                  <a:srgbClr val="FFFFFF"/>
                </a:solidFill>
                <a:latin typeface="Calibri"/>
              </a:rPr>
              <a:t>1</a:t>
            </a:r>
          </a:p>
        </p:txBody>
      </p:sp>
      <p:sp>
        <p:nvSpPr>
          <p:cNvPr id="216" name="rm216"/>
          <p:cNvSpPr/>
          <p:nvPr/>
        </p:nvSpPr>
        <p:spPr>
          <a:xfrm>
            <a:off x="5980832" y="1722627"/>
            <a:ext cx="584200" cy="584200"/>
          </a:xfrm>
          <a:prstGeom prst="ellipse">
            <a:avLst/>
          </a:prstGeom>
          <a:solidFill>
            <a:srgbClr val="E60012"/>
          </a:solidFill>
          <a:ln w="25400">
            <a:solidFill>
              <a:srgbClr val="FFFFFF"/>
            </a:solidFill>
          </a:ln>
        </p:spPr>
        <p:txBody>
          <a:bodyPr wrap="square" lIns="45720" tIns="36000" rIns="45720" bIns="36000" anchor="ctr">
            <a:normAutofit/>
          </a:bodyPr>
          <a:lstStyle/>
          <a:p>
            <a:pPr algn="ctr">
              <a:buNone/>
            </a:pPr>
            <a:r>
              <a:rPr lang="en-US" sz="1700" b="1">
                <a:solidFill>
                  <a:srgbClr val="FFFFFF"/>
                </a:solidFill>
                <a:latin typeface="Calibri"/>
              </a:rPr>
              <a:t>2</a:t>
            </a:r>
          </a:p>
        </p:txBody>
      </p:sp>
      <p:sp>
        <p:nvSpPr>
          <p:cNvPr id="217" name="rm217"/>
          <p:cNvSpPr/>
          <p:nvPr/>
        </p:nvSpPr>
        <p:spPr>
          <a:xfrm>
            <a:off x="7992512" y="2458720"/>
            <a:ext cx="584200" cy="584200"/>
          </a:xfrm>
          <a:prstGeom prst="ellipse">
            <a:avLst/>
          </a:prstGeom>
          <a:solidFill>
            <a:srgbClr val="E8A200"/>
          </a:solidFill>
          <a:ln w="25400">
            <a:solidFill>
              <a:srgbClr val="FFFFFF"/>
            </a:solidFill>
          </a:ln>
        </p:spPr>
        <p:txBody>
          <a:bodyPr wrap="square" lIns="45720" tIns="36000" rIns="45720" bIns="36000" anchor="ctr">
            <a:normAutofit/>
          </a:bodyPr>
          <a:lstStyle/>
          <a:p>
            <a:pPr algn="ctr">
              <a:buNone/>
            </a:pPr>
            <a:r>
              <a:rPr lang="en-US" sz="1700" b="1">
                <a:solidFill>
                  <a:srgbClr val="FFFFFF"/>
                </a:solidFill>
                <a:latin typeface="Calibri"/>
              </a:rPr>
              <a:t>3</a:t>
            </a:r>
          </a:p>
        </p:txBody>
      </p:sp>
      <p:sp>
        <p:nvSpPr>
          <p:cNvPr id="218" name="rm218"/>
          <p:cNvSpPr/>
          <p:nvPr/>
        </p:nvSpPr>
        <p:spPr>
          <a:xfrm>
            <a:off x="6316112" y="2810764"/>
            <a:ext cx="584200" cy="584200"/>
          </a:xfrm>
          <a:prstGeom prst="ellipse">
            <a:avLst/>
          </a:prstGeom>
          <a:solidFill>
            <a:srgbClr val="E8A200"/>
          </a:solidFill>
          <a:ln w="25400">
            <a:solidFill>
              <a:srgbClr val="FFFFFF"/>
            </a:solidFill>
          </a:ln>
        </p:spPr>
        <p:txBody>
          <a:bodyPr wrap="square" lIns="45720" tIns="36000" rIns="45720" bIns="36000" anchor="ctr">
            <a:normAutofit/>
          </a:bodyPr>
          <a:lstStyle/>
          <a:p>
            <a:pPr algn="ctr">
              <a:buNone/>
            </a:pPr>
            <a:r>
              <a:rPr lang="en-US" sz="1700" b="1">
                <a:solidFill>
                  <a:srgbClr val="FFFFFF"/>
                </a:solidFill>
                <a:latin typeface="Calibri"/>
              </a:rPr>
              <a:t>4</a:t>
            </a:r>
          </a:p>
        </p:txBody>
      </p:sp>
      <p:sp>
        <p:nvSpPr>
          <p:cNvPr id="219" name="rm219"/>
          <p:cNvSpPr/>
          <p:nvPr/>
        </p:nvSpPr>
        <p:spPr>
          <a:xfrm>
            <a:off x="4304432" y="2682747"/>
            <a:ext cx="584200" cy="584200"/>
          </a:xfrm>
          <a:prstGeom prst="ellipse">
            <a:avLst/>
          </a:prstGeom>
          <a:solidFill>
            <a:srgbClr val="00A859"/>
          </a:solidFill>
          <a:ln w="25400">
            <a:solidFill>
              <a:srgbClr val="FFFFFF"/>
            </a:solidFill>
          </a:ln>
        </p:spPr>
        <p:txBody>
          <a:bodyPr wrap="square" lIns="45720" tIns="36000" rIns="45720" bIns="36000" anchor="ctr">
            <a:normAutofit/>
          </a:bodyPr>
          <a:lstStyle/>
          <a:p>
            <a:pPr algn="ctr">
              <a:buNone/>
            </a:pPr>
            <a:r>
              <a:rPr lang="en-US" sz="1700" b="1">
                <a:solidFill>
                  <a:srgbClr val="FFFFFF"/>
                </a:solidFill>
                <a:latin typeface="Calibri"/>
              </a:rPr>
              <a:t>5</a:t>
            </a:r>
          </a:p>
        </p:txBody>
      </p:sp>
      <p:sp>
        <p:nvSpPr>
          <p:cNvPr id="220" name="rm220"/>
          <p:cNvSpPr/>
          <p:nvPr/>
        </p:nvSpPr>
        <p:spPr>
          <a:xfrm>
            <a:off x="9737492" y="981710"/>
            <a:ext cx="1498600" cy="330200"/>
          </a:xfrm>
          <a:prstGeom prst="rect">
            <a:avLst/>
          </a:prstGeom>
          <a:noFill/>
          <a:ln>
            <a:noFill/>
          </a:ln>
        </p:spPr>
        <p:txBody>
          <a:bodyPr wrap="square" lIns="0" tIns="36000" rIns="45720" bIns="36000" anchor="ctr">
            <a:normAutofit/>
          </a:bodyPr>
          <a:lstStyle/>
          <a:p>
            <a:pPr algn="l">
              <a:buNone/>
            </a:pPr>
            <a:r>
              <a:rPr lang="en-US" sz="1500" b="1">
                <a:solidFill>
                  <a:srgbClr val="2B2B2B"/>
                </a:solidFill>
                <a:latin typeface="Georgia"/>
              </a:rPr>
              <a:t>Top 5 Risks</a:t>
            </a:r>
          </a:p>
        </p:txBody>
      </p:sp>
      <p:sp>
        <p:nvSpPr>
          <p:cNvPr id="221" name="rm221"/>
          <p:cNvSpPr/>
          <p:nvPr/>
        </p:nvSpPr>
        <p:spPr>
          <a:xfrm>
            <a:off x="9737492" y="1301750"/>
            <a:ext cx="279400" cy="279400"/>
          </a:xfrm>
          <a:prstGeom prst="ellipse">
            <a:avLst/>
          </a:prstGeom>
          <a:solidFill>
            <a:srgbClr val="E60012"/>
          </a:solidFill>
          <a:ln>
            <a:noFill/>
          </a:ln>
        </p:spPr>
        <p:txBody>
          <a:bodyPr wrap="square" lIns="0" tIns="36000" rIns="0" bIns="36000" anchor="ctr">
            <a:normAutofit fontScale="85000" lnSpcReduction="20000"/>
          </a:bodyPr>
          <a:lstStyle/>
          <a:p>
            <a:pPr algn="ctr">
              <a:buNone/>
            </a:pPr>
            <a:r>
              <a:rPr lang="en-US" sz="1200" b="1">
                <a:solidFill>
                  <a:srgbClr val="FFFFFF"/>
                </a:solidFill>
                <a:latin typeface="Calibri"/>
              </a:rPr>
              <a:t>1</a:t>
            </a:r>
          </a:p>
        </p:txBody>
      </p:sp>
      <p:sp>
        <p:nvSpPr>
          <p:cNvPr id="222" name="rm222"/>
          <p:cNvSpPr/>
          <p:nvPr/>
        </p:nvSpPr>
        <p:spPr>
          <a:xfrm>
            <a:off x="10093092" y="1195070"/>
            <a:ext cx="1270000" cy="584200"/>
          </a:xfrm>
          <a:prstGeom prst="rect">
            <a:avLst/>
          </a:prstGeom>
          <a:noFill/>
          <a:ln>
            <a:noFill/>
          </a:ln>
        </p:spPr>
        <p:txBody>
          <a:bodyPr wrap="square" lIns="0" tIns="36000" rIns="45720" bIns="36000" anchor="ctr">
            <a:normAutofit/>
          </a:bodyPr>
          <a:lstStyle/>
          <a:p>
            <a:pPr algn="l">
              <a:buNone/>
            </a:pPr>
            <a:r>
              <a:rPr lang="en-US" sz="1150" b="0">
                <a:solidFill>
                  <a:srgbClr val="2B2B2B"/>
                </a:solidFill>
                <a:latin typeface="Calibri"/>
              </a:rPr>
              <a:t>Rare materials concentration</a:t>
            </a:r>
          </a:p>
        </p:txBody>
      </p:sp>
      <p:sp>
        <p:nvSpPr>
          <p:cNvPr id="223" name="rm223"/>
          <p:cNvSpPr/>
          <p:nvPr/>
        </p:nvSpPr>
        <p:spPr>
          <a:xfrm>
            <a:off x="9737492" y="1746250"/>
            <a:ext cx="279400" cy="279400"/>
          </a:xfrm>
          <a:prstGeom prst="ellipse">
            <a:avLst/>
          </a:prstGeom>
          <a:solidFill>
            <a:srgbClr val="E60012"/>
          </a:solidFill>
          <a:ln>
            <a:noFill/>
          </a:ln>
        </p:spPr>
        <p:txBody>
          <a:bodyPr wrap="square" lIns="0" tIns="36000" rIns="0" bIns="36000" anchor="ctr">
            <a:normAutofit fontScale="85000" lnSpcReduction="20000"/>
          </a:bodyPr>
          <a:lstStyle/>
          <a:p>
            <a:pPr algn="ctr">
              <a:buNone/>
            </a:pPr>
            <a:r>
              <a:rPr lang="en-US" sz="1200" b="1">
                <a:solidFill>
                  <a:srgbClr val="FFFFFF"/>
                </a:solidFill>
                <a:latin typeface="Calibri"/>
              </a:rPr>
              <a:t>2</a:t>
            </a:r>
          </a:p>
        </p:txBody>
      </p:sp>
      <p:sp>
        <p:nvSpPr>
          <p:cNvPr id="224" name="rm224"/>
          <p:cNvSpPr/>
          <p:nvPr/>
        </p:nvSpPr>
        <p:spPr>
          <a:xfrm>
            <a:off x="10093092" y="1639570"/>
            <a:ext cx="1270000" cy="584200"/>
          </a:xfrm>
          <a:prstGeom prst="rect">
            <a:avLst/>
          </a:prstGeom>
          <a:noFill/>
          <a:ln>
            <a:noFill/>
          </a:ln>
        </p:spPr>
        <p:txBody>
          <a:bodyPr wrap="square" lIns="0" tIns="36000" rIns="45720" bIns="36000" anchor="ctr">
            <a:normAutofit/>
          </a:bodyPr>
          <a:lstStyle/>
          <a:p>
            <a:pPr algn="l">
              <a:buNone/>
            </a:pPr>
            <a:r>
              <a:rPr lang="en-US" sz="1150" b="0">
                <a:solidFill>
                  <a:srgbClr val="2B2B2B"/>
                </a:solidFill>
                <a:latin typeface="Calibri"/>
              </a:rPr>
              <a:t>Geopolitical / Taiwan exposure</a:t>
            </a:r>
          </a:p>
        </p:txBody>
      </p:sp>
      <p:sp>
        <p:nvSpPr>
          <p:cNvPr id="225" name="rm225"/>
          <p:cNvSpPr/>
          <p:nvPr/>
        </p:nvSpPr>
        <p:spPr>
          <a:xfrm>
            <a:off x="9737492" y="2190750"/>
            <a:ext cx="279400" cy="279400"/>
          </a:xfrm>
          <a:prstGeom prst="ellipse">
            <a:avLst/>
          </a:prstGeom>
          <a:solidFill>
            <a:srgbClr val="E8A200"/>
          </a:solidFill>
          <a:ln>
            <a:noFill/>
          </a:ln>
        </p:spPr>
        <p:txBody>
          <a:bodyPr wrap="square" lIns="0" tIns="36000" rIns="0" bIns="36000" anchor="ctr">
            <a:normAutofit fontScale="85000" lnSpcReduction="20000"/>
          </a:bodyPr>
          <a:lstStyle/>
          <a:p>
            <a:pPr algn="ctr">
              <a:buNone/>
            </a:pPr>
            <a:r>
              <a:rPr lang="en-US" sz="1200" b="1">
                <a:solidFill>
                  <a:srgbClr val="FFFFFF"/>
                </a:solidFill>
                <a:latin typeface="Calibri"/>
              </a:rPr>
              <a:t>3</a:t>
            </a:r>
          </a:p>
        </p:txBody>
      </p:sp>
      <p:sp>
        <p:nvSpPr>
          <p:cNvPr id="226" name="rm226"/>
          <p:cNvSpPr/>
          <p:nvPr/>
        </p:nvSpPr>
        <p:spPr>
          <a:xfrm>
            <a:off x="10093092" y="2084070"/>
            <a:ext cx="1270000" cy="584200"/>
          </a:xfrm>
          <a:prstGeom prst="rect">
            <a:avLst/>
          </a:prstGeom>
          <a:noFill/>
          <a:ln>
            <a:noFill/>
          </a:ln>
        </p:spPr>
        <p:txBody>
          <a:bodyPr wrap="square" lIns="0" tIns="36000" rIns="45720" bIns="36000" anchor="ctr">
            <a:normAutofit/>
          </a:bodyPr>
          <a:lstStyle/>
          <a:p>
            <a:pPr algn="l">
              <a:buNone/>
            </a:pPr>
            <a:r>
              <a:rPr lang="en-US" sz="1150" b="0">
                <a:solidFill>
                  <a:srgbClr val="2B2B2B"/>
                </a:solidFill>
                <a:latin typeface="Calibri"/>
              </a:rPr>
              <a:t>SoC single-source supplier</a:t>
            </a:r>
          </a:p>
        </p:txBody>
      </p:sp>
      <p:sp>
        <p:nvSpPr>
          <p:cNvPr id="227" name="rm227"/>
          <p:cNvSpPr/>
          <p:nvPr/>
        </p:nvSpPr>
        <p:spPr>
          <a:xfrm>
            <a:off x="9737492" y="2635250"/>
            <a:ext cx="279400" cy="279400"/>
          </a:xfrm>
          <a:prstGeom prst="ellipse">
            <a:avLst/>
          </a:prstGeom>
          <a:solidFill>
            <a:srgbClr val="E8A200"/>
          </a:solidFill>
          <a:ln>
            <a:noFill/>
          </a:ln>
        </p:spPr>
        <p:txBody>
          <a:bodyPr wrap="square" lIns="0" tIns="36000" rIns="0" bIns="36000" anchor="ctr">
            <a:normAutofit fontScale="85000" lnSpcReduction="20000"/>
          </a:bodyPr>
          <a:lstStyle/>
          <a:p>
            <a:pPr algn="ctr">
              <a:buNone/>
            </a:pPr>
            <a:r>
              <a:rPr lang="en-US" sz="1200" b="1">
                <a:solidFill>
                  <a:srgbClr val="FFFFFF"/>
                </a:solidFill>
                <a:latin typeface="Calibri"/>
              </a:rPr>
              <a:t>4</a:t>
            </a:r>
          </a:p>
        </p:txBody>
      </p:sp>
      <p:sp>
        <p:nvSpPr>
          <p:cNvPr id="228" name="rm228"/>
          <p:cNvSpPr/>
          <p:nvPr/>
        </p:nvSpPr>
        <p:spPr>
          <a:xfrm>
            <a:off x="10093092" y="2528570"/>
            <a:ext cx="1270000" cy="584200"/>
          </a:xfrm>
          <a:prstGeom prst="rect">
            <a:avLst/>
          </a:prstGeom>
          <a:noFill/>
          <a:ln>
            <a:noFill/>
          </a:ln>
        </p:spPr>
        <p:txBody>
          <a:bodyPr wrap="square" lIns="0" tIns="36000" rIns="45720" bIns="36000" anchor="ctr">
            <a:normAutofit/>
          </a:bodyPr>
          <a:lstStyle/>
          <a:p>
            <a:pPr algn="l">
              <a:buNone/>
            </a:pPr>
            <a:r>
              <a:rPr lang="en-US" sz="1150" b="0">
                <a:solidFill>
                  <a:srgbClr val="2B2B2B"/>
                </a:solidFill>
                <a:latin typeface="Calibri"/>
              </a:rPr>
              <a:t>Japan natural disaster</a:t>
            </a:r>
          </a:p>
        </p:txBody>
      </p:sp>
      <p:sp>
        <p:nvSpPr>
          <p:cNvPr id="229" name="rm229"/>
          <p:cNvSpPr/>
          <p:nvPr/>
        </p:nvSpPr>
        <p:spPr>
          <a:xfrm>
            <a:off x="9737492" y="3079750"/>
            <a:ext cx="279400" cy="279400"/>
          </a:xfrm>
          <a:prstGeom prst="ellipse">
            <a:avLst/>
          </a:prstGeom>
          <a:solidFill>
            <a:srgbClr val="00A859"/>
          </a:solidFill>
          <a:ln>
            <a:noFill/>
          </a:ln>
        </p:spPr>
        <p:txBody>
          <a:bodyPr wrap="square" lIns="0" tIns="36000" rIns="0" bIns="36000" anchor="ctr">
            <a:normAutofit fontScale="85000" lnSpcReduction="20000"/>
          </a:bodyPr>
          <a:lstStyle/>
          <a:p>
            <a:pPr algn="ctr">
              <a:buNone/>
            </a:pPr>
            <a:r>
              <a:rPr lang="en-US" sz="1200" b="1">
                <a:solidFill>
                  <a:srgbClr val="FFFFFF"/>
                </a:solidFill>
                <a:latin typeface="Calibri"/>
              </a:rPr>
              <a:t>5</a:t>
            </a:r>
          </a:p>
        </p:txBody>
      </p:sp>
      <p:sp>
        <p:nvSpPr>
          <p:cNvPr id="230" name="rm230"/>
          <p:cNvSpPr/>
          <p:nvPr/>
        </p:nvSpPr>
        <p:spPr>
          <a:xfrm>
            <a:off x="10093092" y="2973070"/>
            <a:ext cx="1270000" cy="584200"/>
          </a:xfrm>
          <a:prstGeom prst="rect">
            <a:avLst/>
          </a:prstGeom>
          <a:noFill/>
          <a:ln>
            <a:noFill/>
          </a:ln>
        </p:spPr>
        <p:txBody>
          <a:bodyPr wrap="square" lIns="0" tIns="36000" rIns="45720" bIns="36000" anchor="ctr">
            <a:normAutofit/>
          </a:bodyPr>
          <a:lstStyle/>
          <a:p>
            <a:pPr algn="l">
              <a:buNone/>
            </a:pPr>
            <a:r>
              <a:rPr lang="en-US" sz="1150" b="0">
                <a:solidFill>
                  <a:srgbClr val="2B2B2B"/>
                </a:solidFill>
                <a:latin typeface="Calibri"/>
              </a:rPr>
              <a:t>SE Asia labor &amp; automation</a:t>
            </a:r>
          </a:p>
        </p:txBody>
      </p:sp>
      <p:sp>
        <p:nvSpPr>
          <p:cNvPr id="231" name="rm231"/>
          <p:cNvSpPr/>
          <p:nvPr/>
        </p:nvSpPr>
        <p:spPr>
          <a:xfrm>
            <a:off x="9737492" y="3559809"/>
            <a:ext cx="1524000" cy="1016000"/>
          </a:xfrm>
          <a:prstGeom prst="rect">
            <a:avLst/>
          </a:prstGeom>
          <a:noFill/>
          <a:ln>
            <a:noFill/>
          </a:ln>
        </p:spPr>
        <p:txBody>
          <a:bodyPr wrap="square" lIns="0" tIns="36000" rIns="45720" bIns="36000" anchor="t">
            <a:normAutofit/>
          </a:bodyPr>
          <a:lstStyle/>
          <a:p>
            <a:pPr algn="l">
              <a:buNone/>
            </a:pPr>
            <a:r>
              <a:rPr lang="en-US" sz="1200" b="1">
                <a:solidFill>
                  <a:srgbClr val="2B2B2B"/>
                </a:solidFill>
                <a:latin typeface="Calibri"/>
              </a:rPr>
              <a:t>Priority</a:t>
            </a:r>
          </a:p>
        </p:txBody>
      </p:sp>
      <p:sp>
        <p:nvSpPr>
          <p:cNvPr id="232" name="rm232"/>
          <p:cNvSpPr/>
          <p:nvPr/>
        </p:nvSpPr>
        <p:spPr>
          <a:xfrm>
            <a:off x="9737492" y="3790950"/>
            <a:ext cx="203200" cy="203200"/>
          </a:xfrm>
          <a:prstGeom prst="ellipse">
            <a:avLst/>
          </a:prstGeom>
          <a:solidFill>
            <a:srgbClr val="E60012"/>
          </a:solidFill>
          <a:ln>
            <a:noFill/>
          </a:ln>
        </p:spPr>
        <p:txBody>
          <a:bodyPr wrap="square" lIns="45720" tIns="36000" rIns="45720" bIns="36000" anchor="ctr">
            <a:normAutofit fontScale="25000" lnSpcReduction="20000"/>
          </a:bodyPr>
          <a:lstStyle/>
          <a:p>
            <a:pPr algn="ctr"/>
            <a:endParaRPr lang="en-US"/>
          </a:p>
        </p:txBody>
      </p:sp>
      <p:sp>
        <p:nvSpPr>
          <p:cNvPr id="233" name="rm233"/>
          <p:cNvSpPr/>
          <p:nvPr/>
        </p:nvSpPr>
        <p:spPr>
          <a:xfrm>
            <a:off x="10016892" y="3746500"/>
            <a:ext cx="1270000" cy="254000"/>
          </a:xfrm>
          <a:prstGeom prst="rect">
            <a:avLst/>
          </a:prstGeom>
          <a:noFill/>
          <a:ln>
            <a:noFill/>
          </a:ln>
        </p:spPr>
        <p:txBody>
          <a:bodyPr wrap="square" lIns="0" tIns="36000" rIns="45720" bIns="36000" anchor="ctr">
            <a:normAutofit/>
          </a:bodyPr>
          <a:lstStyle/>
          <a:p>
            <a:pPr algn="l">
              <a:buNone/>
            </a:pPr>
            <a:r>
              <a:rPr lang="en-US" sz="1100" b="0">
                <a:solidFill>
                  <a:srgbClr val="2B2B2B"/>
                </a:solidFill>
                <a:latin typeface="Calibri"/>
              </a:rPr>
              <a:t>Critical</a:t>
            </a:r>
          </a:p>
        </p:txBody>
      </p:sp>
      <p:sp>
        <p:nvSpPr>
          <p:cNvPr id="234" name="rm234"/>
          <p:cNvSpPr/>
          <p:nvPr/>
        </p:nvSpPr>
        <p:spPr>
          <a:xfrm>
            <a:off x="9737492" y="4008711"/>
            <a:ext cx="203200" cy="203200"/>
          </a:xfrm>
          <a:prstGeom prst="ellipse">
            <a:avLst/>
          </a:prstGeom>
          <a:solidFill>
            <a:srgbClr val="E8A200"/>
          </a:solidFill>
          <a:ln>
            <a:noFill/>
          </a:ln>
        </p:spPr>
        <p:txBody>
          <a:bodyPr wrap="square" lIns="45720" tIns="36000" rIns="45720" bIns="36000" anchor="ctr">
            <a:normAutofit fontScale="25000" lnSpcReduction="20000"/>
          </a:bodyPr>
          <a:lstStyle/>
          <a:p>
            <a:pPr algn="ctr"/>
            <a:endParaRPr lang="en-US"/>
          </a:p>
        </p:txBody>
      </p:sp>
      <p:sp>
        <p:nvSpPr>
          <p:cNvPr id="235" name="rm235"/>
          <p:cNvSpPr/>
          <p:nvPr/>
        </p:nvSpPr>
        <p:spPr>
          <a:xfrm>
            <a:off x="10016892" y="3964261"/>
            <a:ext cx="1270000" cy="254000"/>
          </a:xfrm>
          <a:prstGeom prst="rect">
            <a:avLst/>
          </a:prstGeom>
          <a:noFill/>
          <a:ln>
            <a:noFill/>
          </a:ln>
        </p:spPr>
        <p:txBody>
          <a:bodyPr wrap="square" lIns="0" tIns="36000" rIns="45720" bIns="36000" anchor="ctr">
            <a:normAutofit/>
          </a:bodyPr>
          <a:lstStyle/>
          <a:p>
            <a:pPr algn="l">
              <a:buNone/>
            </a:pPr>
            <a:r>
              <a:rPr lang="en-US" sz="1100" b="0">
                <a:solidFill>
                  <a:srgbClr val="2B2B2B"/>
                </a:solidFill>
                <a:latin typeface="Calibri"/>
              </a:rPr>
              <a:t>High</a:t>
            </a:r>
          </a:p>
        </p:txBody>
      </p:sp>
      <p:sp>
        <p:nvSpPr>
          <p:cNvPr id="236" name="rm236"/>
          <p:cNvSpPr/>
          <p:nvPr/>
        </p:nvSpPr>
        <p:spPr>
          <a:xfrm>
            <a:off x="9737492" y="4229013"/>
            <a:ext cx="203200" cy="203200"/>
          </a:xfrm>
          <a:prstGeom prst="ellipse">
            <a:avLst/>
          </a:prstGeom>
          <a:solidFill>
            <a:srgbClr val="00A859"/>
          </a:solidFill>
          <a:ln>
            <a:noFill/>
          </a:ln>
        </p:spPr>
        <p:txBody>
          <a:bodyPr wrap="square" lIns="45720" tIns="36000" rIns="45720" bIns="36000" anchor="ctr">
            <a:normAutofit fontScale="25000" lnSpcReduction="20000"/>
          </a:bodyPr>
          <a:lstStyle/>
          <a:p>
            <a:pPr algn="ctr"/>
            <a:endParaRPr lang="en-US"/>
          </a:p>
        </p:txBody>
      </p:sp>
      <p:sp>
        <p:nvSpPr>
          <p:cNvPr id="237" name="rm237"/>
          <p:cNvSpPr/>
          <p:nvPr/>
        </p:nvSpPr>
        <p:spPr>
          <a:xfrm>
            <a:off x="10016892" y="4208692"/>
            <a:ext cx="1270000" cy="254000"/>
          </a:xfrm>
          <a:prstGeom prst="rect">
            <a:avLst/>
          </a:prstGeom>
          <a:noFill/>
          <a:ln>
            <a:noFill/>
          </a:ln>
        </p:spPr>
        <p:txBody>
          <a:bodyPr wrap="square" lIns="0" tIns="36000" rIns="45720" bIns="36000" anchor="ctr">
            <a:normAutofit/>
          </a:bodyPr>
          <a:lstStyle/>
          <a:p>
            <a:pPr algn="l">
              <a:buNone/>
            </a:pPr>
            <a:r>
              <a:rPr lang="en-US" sz="1100" b="0">
                <a:solidFill>
                  <a:srgbClr val="2B2B2B"/>
                </a:solidFill>
                <a:latin typeface="Calibri"/>
              </a:rPr>
              <a:t>Moderate</a:t>
            </a:r>
          </a:p>
        </p:txBody>
      </p:sp>
      <p:graphicFrame>
        <p:nvGraphicFramePr>
          <p:cNvPr id="3" name="Table 2">
            <a:extLst>
              <a:ext uri="{FF2B5EF4-FFF2-40B4-BE49-F238E27FC236}">
                <a16:creationId xmlns:a16="http://schemas.microsoft.com/office/drawing/2014/main" id="{3BB3D47B-46FA-7448-A39C-13B83668B804}"/>
              </a:ext>
            </a:extLst>
          </p:cNvPr>
          <p:cNvGraphicFramePr>
            <a:graphicFrameLocks noGrp="1"/>
          </p:cNvGraphicFramePr>
          <p:nvPr/>
        </p:nvGraphicFramePr>
        <p:xfrm>
          <a:off x="508000" y="4648200"/>
          <a:ext cx="11176000" cy="2062482"/>
        </p:xfrm>
        <a:graphic>
          <a:graphicData uri="http://schemas.openxmlformats.org/drawingml/2006/table">
            <a:tbl>
              <a:tblPr/>
              <a:tblGrid>
                <a:gridCol w="2540000">
                  <a:extLst>
                    <a:ext uri="{9D8B030D-6E8A-4147-A177-3AD203B41FA5}">
                      <a16:colId xmlns:a16="http://schemas.microsoft.com/office/drawing/2014/main" val="4175315322"/>
                    </a:ext>
                  </a:extLst>
                </a:gridCol>
                <a:gridCol w="5080000">
                  <a:extLst>
                    <a:ext uri="{9D8B030D-6E8A-4147-A177-3AD203B41FA5}">
                      <a16:colId xmlns:a16="http://schemas.microsoft.com/office/drawing/2014/main" val="2881899602"/>
                    </a:ext>
                  </a:extLst>
                </a:gridCol>
                <a:gridCol w="3556000">
                  <a:extLst>
                    <a:ext uri="{9D8B030D-6E8A-4147-A177-3AD203B41FA5}">
                      <a16:colId xmlns:a16="http://schemas.microsoft.com/office/drawing/2014/main" val="2439739542"/>
                    </a:ext>
                  </a:extLst>
                </a:gridCol>
              </a:tblGrid>
              <a:tr h="254000">
                <a:tc>
                  <a:txBody>
                    <a:bodyPr/>
                    <a:lstStyle/>
                    <a:p>
                      <a:pPr algn="l"/>
                      <a:r>
                        <a:rPr lang="en-US" sz="1300" b="1">
                          <a:solidFill>
                            <a:srgbClr val="FFFFFF"/>
                          </a:solidFill>
                          <a:latin typeface="Calibri"/>
                          <a:cs typeface="Calibri"/>
                        </a:rPr>
                        <a:t>Risk</a:t>
                      </a:r>
                    </a:p>
                  </a:txBody>
                  <a:tcPr marT="40217" marB="40217" anchor="ctr">
                    <a:lnL w="0"/>
                    <a:lnR w="0"/>
                    <a:lnT w="0"/>
                    <a:lnB w="0"/>
                    <a:lnTlToBr w="0"/>
                    <a:lnBlToTr w="0"/>
                    <a:solidFill>
                      <a:srgbClr val="E60012"/>
                    </a:solidFill>
                  </a:tcPr>
                </a:tc>
                <a:tc>
                  <a:txBody>
                    <a:bodyPr/>
                    <a:lstStyle/>
                    <a:p>
                      <a:pPr algn="l"/>
                      <a:r>
                        <a:rPr lang="en-US" sz="1300" b="1">
                          <a:solidFill>
                            <a:srgbClr val="FFFFFF"/>
                          </a:solidFill>
                          <a:latin typeface="Calibri"/>
                          <a:cs typeface="Calibri"/>
                        </a:rPr>
                        <a:t>Likelihood Rationale</a:t>
                      </a:r>
                    </a:p>
                  </a:txBody>
                  <a:tcPr marT="40217" marB="40217" anchor="ctr">
                    <a:lnL w="0"/>
                    <a:lnR w="0"/>
                    <a:lnT w="0"/>
                    <a:lnB w="0"/>
                    <a:lnTlToBr w="0"/>
                    <a:lnBlToTr w="0"/>
                    <a:solidFill>
                      <a:srgbClr val="E60012"/>
                    </a:solidFill>
                  </a:tcPr>
                </a:tc>
                <a:tc>
                  <a:txBody>
                    <a:bodyPr/>
                    <a:lstStyle/>
                    <a:p>
                      <a:pPr algn="l"/>
                      <a:r>
                        <a:rPr lang="en-US" sz="1300" b="1">
                          <a:solidFill>
                            <a:srgbClr val="FFFFFF"/>
                          </a:solidFill>
                          <a:latin typeface="Calibri"/>
                          <a:cs typeface="Calibri"/>
                        </a:rPr>
                        <a:t>Current Mitigation</a:t>
                      </a:r>
                    </a:p>
                  </a:txBody>
                  <a:tcPr marT="40217" marB="40217" anchor="ctr">
                    <a:lnL w="0"/>
                    <a:lnR w="0"/>
                    <a:lnT w="0"/>
                    <a:lnB w="0"/>
                    <a:lnTlToBr w="0"/>
                    <a:lnBlToTr w="0"/>
                    <a:solidFill>
                      <a:srgbClr val="E60012"/>
                    </a:solidFill>
                  </a:tcPr>
                </a:tc>
                <a:extLst>
                  <a:ext uri="{0D108BD9-81ED-4DB2-BD59-A6C34878D82A}">
                    <a16:rowId xmlns:a16="http://schemas.microsoft.com/office/drawing/2014/main" val="776670064"/>
                  </a:ext>
                </a:extLst>
              </a:tr>
              <a:tr h="317500">
                <a:tc>
                  <a:txBody>
                    <a:bodyPr/>
                    <a:lstStyle/>
                    <a:p>
                      <a:pPr algn="l"/>
                      <a:r>
                        <a:rPr lang="en-US" sz="1100" b="1">
                          <a:solidFill>
                            <a:srgbClr val="2B2B2B"/>
                          </a:solidFill>
                          <a:latin typeface="Calibri"/>
                          <a:cs typeface="Calibri"/>
                        </a:rPr>
                        <a:t>Rare materials concentration</a:t>
                      </a:r>
                    </a:p>
                  </a:txBody>
                  <a:tcPr marT="40217" marB="40217" anchor="ctr">
                    <a:lnL w="0"/>
                    <a:lnR w="0"/>
                    <a:lnT w="0"/>
                    <a:lnB w="0"/>
                    <a:lnTlToBr w="0"/>
                    <a:lnBlToTr w="0"/>
                    <a:solidFill>
                      <a:srgbClr val="FFFFFF"/>
                    </a:solidFill>
                  </a:tcPr>
                </a:tc>
                <a:tc>
                  <a:txBody>
                    <a:bodyPr/>
                    <a:lstStyle/>
                    <a:p>
                      <a:pPr algn="l"/>
                      <a:r>
                        <a:rPr lang="en-US" sz="1100" b="0">
                          <a:solidFill>
                            <a:srgbClr val="2B2B2B"/>
                          </a:solidFill>
                          <a:latin typeface="Calibri"/>
                          <a:cs typeface="Calibri"/>
                        </a:rPr>
                        <a:t>China controls ~80% of rare earth processing and DRC ~70% of cobalt.</a:t>
                      </a:r>
                    </a:p>
                  </a:txBody>
                  <a:tcPr marT="40217" marB="40217" anchor="ctr">
                    <a:lnL w="0"/>
                    <a:lnR w="0"/>
                    <a:lnT w="0"/>
                    <a:lnB w="0"/>
                    <a:lnTlToBr w="0"/>
                    <a:lnBlToTr w="0"/>
                    <a:solidFill>
                      <a:srgbClr val="FFFFFF"/>
                    </a:solidFill>
                  </a:tcPr>
                </a:tc>
                <a:tc>
                  <a:txBody>
                    <a:bodyPr/>
                    <a:lstStyle/>
                    <a:p>
                      <a:pPr algn="l"/>
                      <a:r>
                        <a:rPr lang="en-US" sz="1100" b="0">
                          <a:solidFill>
                            <a:srgbClr val="2B2B2B"/>
                          </a:solidFill>
                          <a:latin typeface="Calibri"/>
                          <a:cs typeface="Calibri"/>
                        </a:rPr>
                        <a:t>None</a:t>
                      </a:r>
                    </a:p>
                  </a:txBody>
                  <a:tcPr marT="40217" marB="40217" anchor="ctr">
                    <a:lnL w="0"/>
                    <a:lnR w="0"/>
                    <a:lnT w="0"/>
                    <a:lnB w="0"/>
                    <a:lnTlToBr w="0"/>
                    <a:lnBlToTr w="0"/>
                    <a:solidFill>
                      <a:srgbClr val="FFFFFF"/>
                    </a:solidFill>
                  </a:tcPr>
                </a:tc>
                <a:extLst>
                  <a:ext uri="{0D108BD9-81ED-4DB2-BD59-A6C34878D82A}">
                    <a16:rowId xmlns:a16="http://schemas.microsoft.com/office/drawing/2014/main" val="980420939"/>
                  </a:ext>
                </a:extLst>
              </a:tr>
              <a:tr h="317500">
                <a:tc>
                  <a:txBody>
                    <a:bodyPr/>
                    <a:lstStyle/>
                    <a:p>
                      <a:pPr algn="l"/>
                      <a:r>
                        <a:rPr lang="en-US" sz="1100" b="1">
                          <a:solidFill>
                            <a:srgbClr val="2B2B2B"/>
                          </a:solidFill>
                          <a:latin typeface="Calibri"/>
                          <a:cs typeface="Calibri"/>
                        </a:rPr>
                        <a:t>Geopolitical / Taiwan exposure</a:t>
                      </a:r>
                    </a:p>
                  </a:txBody>
                  <a:tcPr marT="40217" marB="40217" anchor="ctr">
                    <a:lnL w="0"/>
                    <a:lnR w="0"/>
                    <a:lnT w="0"/>
                    <a:lnB w="0"/>
                    <a:lnTlToBr w="0"/>
                    <a:lnBlToTr w="0"/>
                    <a:solidFill>
                      <a:srgbClr val="F5F1E8"/>
                    </a:solidFill>
                  </a:tcPr>
                </a:tc>
                <a:tc>
                  <a:txBody>
                    <a:bodyPr/>
                    <a:lstStyle/>
                    <a:p>
                      <a:pPr algn="l"/>
                      <a:r>
                        <a:rPr lang="en-US" sz="1100" b="0">
                          <a:solidFill>
                            <a:srgbClr val="2B2B2B"/>
                          </a:solidFill>
                          <a:latin typeface="Calibri"/>
                          <a:cs typeface="Calibri"/>
                        </a:rPr>
                        <a:t>TSMC produces 90% of advanced logic; 2025 tariffs already realized.</a:t>
                      </a:r>
                    </a:p>
                  </a:txBody>
                  <a:tcPr marT="40217" marB="40217" anchor="ctr">
                    <a:lnL w="0"/>
                    <a:lnR w="0"/>
                    <a:lnT w="0"/>
                    <a:lnB w="0"/>
                    <a:lnTlToBr w="0"/>
                    <a:lnBlToTr w="0"/>
                    <a:solidFill>
                      <a:srgbClr val="F5F1E8"/>
                    </a:solidFill>
                  </a:tcPr>
                </a:tc>
                <a:tc>
                  <a:txBody>
                    <a:bodyPr/>
                    <a:lstStyle/>
                    <a:p>
                      <a:pPr algn="l"/>
                      <a:r>
                        <a:rPr lang="en-US" sz="1100" b="0">
                          <a:solidFill>
                            <a:srgbClr val="2B2B2B"/>
                          </a:solidFill>
                          <a:latin typeface="Calibri"/>
                          <a:cs typeface="Calibri"/>
                        </a:rPr>
                        <a:t>Vietnam routing partly addresses tariffs; no Taiwan mitigation</a:t>
                      </a:r>
                    </a:p>
                  </a:txBody>
                  <a:tcPr marT="40217" marB="40217" anchor="ctr">
                    <a:lnL w="0"/>
                    <a:lnR w="0"/>
                    <a:lnT w="0"/>
                    <a:lnB w="0"/>
                    <a:lnTlToBr w="0"/>
                    <a:lnBlToTr w="0"/>
                    <a:solidFill>
                      <a:srgbClr val="F5F1E8"/>
                    </a:solidFill>
                  </a:tcPr>
                </a:tc>
                <a:extLst>
                  <a:ext uri="{0D108BD9-81ED-4DB2-BD59-A6C34878D82A}">
                    <a16:rowId xmlns:a16="http://schemas.microsoft.com/office/drawing/2014/main" val="166372519"/>
                  </a:ext>
                </a:extLst>
              </a:tr>
              <a:tr h="317500">
                <a:tc>
                  <a:txBody>
                    <a:bodyPr/>
                    <a:lstStyle/>
                    <a:p>
                      <a:pPr algn="l"/>
                      <a:r>
                        <a:rPr lang="en-US" sz="1100" b="1">
                          <a:solidFill>
                            <a:srgbClr val="2B2B2B"/>
                          </a:solidFill>
                          <a:latin typeface="Calibri"/>
                          <a:cs typeface="Calibri"/>
                        </a:rPr>
                        <a:t>SoC single-source supplier</a:t>
                      </a:r>
                    </a:p>
                  </a:txBody>
                  <a:tcPr marT="40217" marB="40217" anchor="ctr">
                    <a:lnL w="0"/>
                    <a:lnR w="0"/>
                    <a:lnT w="0"/>
                    <a:lnB w="0"/>
                    <a:lnTlToBr w="0"/>
                    <a:lnBlToTr w="0"/>
                    <a:solidFill>
                      <a:srgbClr val="FFFFFF"/>
                    </a:solidFill>
                  </a:tcPr>
                </a:tc>
                <a:tc>
                  <a:txBody>
                    <a:bodyPr/>
                    <a:lstStyle/>
                    <a:p>
                      <a:pPr algn="l"/>
                      <a:r>
                        <a:rPr lang="en-US" sz="1100" b="0">
                          <a:solidFill>
                            <a:srgbClr val="2B2B2B"/>
                          </a:solidFill>
                          <a:latin typeface="Calibri"/>
                          <a:cs typeface="Calibri"/>
                        </a:rPr>
                        <a:t>One chip, designed by one company, fabricated at one foundry in one country.</a:t>
                      </a:r>
                    </a:p>
                  </a:txBody>
                  <a:tcPr marT="40217" marB="40217" anchor="ctr">
                    <a:lnL w="0"/>
                    <a:lnR w="0"/>
                    <a:lnT w="0"/>
                    <a:lnB w="0"/>
                    <a:lnTlToBr w="0"/>
                    <a:lnBlToTr w="0"/>
                    <a:solidFill>
                      <a:srgbClr val="FFFFFF"/>
                    </a:solidFill>
                  </a:tcPr>
                </a:tc>
                <a:tc>
                  <a:txBody>
                    <a:bodyPr/>
                    <a:lstStyle/>
                    <a:p>
                      <a:pPr algn="l"/>
                      <a:r>
                        <a:rPr lang="en-US" sz="1100" b="0">
                          <a:solidFill>
                            <a:srgbClr val="2B2B2B"/>
                          </a:solidFill>
                          <a:latin typeface="Calibri"/>
                          <a:cs typeface="Calibri"/>
                        </a:rPr>
                        <a:t>None</a:t>
                      </a:r>
                    </a:p>
                  </a:txBody>
                  <a:tcPr marT="40217" marB="40217" anchor="ctr">
                    <a:lnL w="0"/>
                    <a:lnR w="0"/>
                    <a:lnT w="0"/>
                    <a:lnB w="0"/>
                    <a:lnTlToBr w="0"/>
                    <a:lnBlToTr w="0"/>
                    <a:solidFill>
                      <a:srgbClr val="FFFFFF"/>
                    </a:solidFill>
                  </a:tcPr>
                </a:tc>
                <a:extLst>
                  <a:ext uri="{0D108BD9-81ED-4DB2-BD59-A6C34878D82A}">
                    <a16:rowId xmlns:a16="http://schemas.microsoft.com/office/drawing/2014/main" val="3114982697"/>
                  </a:ext>
                </a:extLst>
              </a:tr>
              <a:tr h="317500">
                <a:tc>
                  <a:txBody>
                    <a:bodyPr/>
                    <a:lstStyle/>
                    <a:p>
                      <a:pPr algn="l"/>
                      <a:r>
                        <a:rPr lang="en-US" sz="1100" b="1">
                          <a:solidFill>
                            <a:srgbClr val="2B2B2B"/>
                          </a:solidFill>
                          <a:latin typeface="Calibri"/>
                          <a:cs typeface="Calibri"/>
                        </a:rPr>
                        <a:t>Japan natural disaster</a:t>
                      </a:r>
                    </a:p>
                  </a:txBody>
                  <a:tcPr marT="40217" marB="40217" anchor="ctr">
                    <a:lnL w="0"/>
                    <a:lnR w="0"/>
                    <a:lnT w="0"/>
                    <a:lnB w="0"/>
                    <a:lnTlToBr w="0"/>
                    <a:lnBlToTr w="0"/>
                    <a:solidFill>
                      <a:srgbClr val="F5F1E8"/>
                    </a:solidFill>
                  </a:tcPr>
                </a:tc>
                <a:tc>
                  <a:txBody>
                    <a:bodyPr/>
                    <a:lstStyle/>
                    <a:p>
                      <a:pPr algn="l"/>
                      <a:r>
                        <a:rPr lang="en-US" sz="1100" b="0">
                          <a:solidFill>
                            <a:srgbClr val="2B2B2B"/>
                          </a:solidFill>
                          <a:latin typeface="Calibri"/>
                          <a:cs typeface="Calibri"/>
                        </a:rPr>
                        <a:t>Hosiden's Yao facility sits in a seismically active zone.</a:t>
                      </a:r>
                    </a:p>
                  </a:txBody>
                  <a:tcPr marT="40217" marB="40217" anchor="ctr">
                    <a:lnL w="0"/>
                    <a:lnR w="0"/>
                    <a:lnT w="0"/>
                    <a:lnB w="0"/>
                    <a:lnTlToBr w="0"/>
                    <a:lnBlToTr w="0"/>
                    <a:solidFill>
                      <a:srgbClr val="F5F1E8"/>
                    </a:solidFill>
                  </a:tcPr>
                </a:tc>
                <a:tc>
                  <a:txBody>
                    <a:bodyPr/>
                    <a:lstStyle/>
                    <a:p>
                      <a:pPr algn="l"/>
                      <a:r>
                        <a:rPr lang="en-US" sz="1100" b="0">
                          <a:solidFill>
                            <a:srgbClr val="2B2B2B"/>
                          </a:solidFill>
                          <a:latin typeface="Calibri"/>
                          <a:cs typeface="Calibri"/>
                        </a:rPr>
                        <a:t>Business-continuity protocols exist; no production redundancy</a:t>
                      </a:r>
                    </a:p>
                  </a:txBody>
                  <a:tcPr marT="40217" marB="40217" anchor="ctr">
                    <a:lnL w="0"/>
                    <a:lnR w="0"/>
                    <a:lnT w="0"/>
                    <a:lnB w="0"/>
                    <a:lnTlToBr w="0"/>
                    <a:lnBlToTr w="0"/>
                    <a:solidFill>
                      <a:srgbClr val="F5F1E8"/>
                    </a:solidFill>
                  </a:tcPr>
                </a:tc>
                <a:extLst>
                  <a:ext uri="{0D108BD9-81ED-4DB2-BD59-A6C34878D82A}">
                    <a16:rowId xmlns:a16="http://schemas.microsoft.com/office/drawing/2014/main" val="3380613729"/>
                  </a:ext>
                </a:extLst>
              </a:tr>
              <a:tr h="317500">
                <a:tc>
                  <a:txBody>
                    <a:bodyPr/>
                    <a:lstStyle/>
                    <a:p>
                      <a:pPr algn="l"/>
                      <a:r>
                        <a:rPr lang="en-US" sz="1100" b="1">
                          <a:solidFill>
                            <a:srgbClr val="2B2B2B"/>
                          </a:solidFill>
                          <a:latin typeface="Calibri"/>
                          <a:cs typeface="Calibri"/>
                        </a:rPr>
                        <a:t>SE Asia labor &amp; automation</a:t>
                      </a:r>
                    </a:p>
                  </a:txBody>
                  <a:tcPr marT="40217" marB="40217" anchor="ctr">
                    <a:lnL w="0"/>
                    <a:lnR w="0"/>
                    <a:lnT w="0"/>
                    <a:lnB w="0"/>
                    <a:lnTlToBr w="0"/>
                    <a:lnBlToTr w="0"/>
                    <a:solidFill>
                      <a:srgbClr val="FFFFFF"/>
                    </a:solidFill>
                  </a:tcPr>
                </a:tc>
                <a:tc>
                  <a:txBody>
                    <a:bodyPr/>
                    <a:lstStyle/>
                    <a:p>
                      <a:pPr algn="l"/>
                      <a:r>
                        <a:rPr lang="en-US" sz="1100" b="0">
                          <a:solidFill>
                            <a:srgbClr val="2B2B2B"/>
                          </a:solidFill>
                          <a:latin typeface="Calibri"/>
                          <a:cs typeface="Calibri"/>
                        </a:rPr>
                        <a:t>Rising wages in Vietnam/Cambodia; assembly labor shortages emerging.</a:t>
                      </a:r>
                    </a:p>
                  </a:txBody>
                  <a:tcPr marT="40217" marB="40217" anchor="ctr">
                    <a:lnL w="0"/>
                    <a:lnR w="0"/>
                    <a:lnT w="0"/>
                    <a:lnB w="0"/>
                    <a:lnTlToBr w="0"/>
                    <a:lnBlToTr w="0"/>
                    <a:solidFill>
                      <a:srgbClr val="FFFFFF"/>
                    </a:solidFill>
                  </a:tcPr>
                </a:tc>
                <a:tc>
                  <a:txBody>
                    <a:bodyPr/>
                    <a:lstStyle/>
                    <a:p>
                      <a:pPr algn="l"/>
                      <a:r>
                        <a:rPr lang="en-US" sz="1100" b="0">
                          <a:solidFill>
                            <a:srgbClr val="2B2B2B"/>
                          </a:solidFill>
                          <a:latin typeface="Calibri"/>
                          <a:cs typeface="Calibri"/>
                        </a:rPr>
                        <a:t>No publicly disclosed mitigation</a:t>
                      </a:r>
                    </a:p>
                  </a:txBody>
                  <a:tcPr marT="40217" marB="40217" anchor="ctr">
                    <a:lnL w="0"/>
                    <a:lnR w="0"/>
                    <a:lnT w="0"/>
                    <a:lnB w="0"/>
                    <a:lnTlToBr w="0"/>
                    <a:lnBlToTr w="0"/>
                    <a:solidFill>
                      <a:srgbClr val="FFFFFF"/>
                    </a:solidFill>
                  </a:tcPr>
                </a:tc>
                <a:extLst>
                  <a:ext uri="{0D108BD9-81ED-4DB2-BD59-A6C34878D82A}">
                    <a16:rowId xmlns:a16="http://schemas.microsoft.com/office/drawing/2014/main" val="4176180272"/>
                  </a:ext>
                </a:extLst>
              </a:tr>
            </a:tbl>
          </a:graphicData>
        </a:graphic>
      </p:graphicFrame>
      <p:sp>
        <p:nvSpPr>
          <p:cNvPr id="4" name="Text 1">
            <a:extLst>
              <a:ext uri="{FF2B5EF4-FFF2-40B4-BE49-F238E27FC236}">
                <a16:creationId xmlns:a16="http://schemas.microsoft.com/office/drawing/2014/main" id="{672A8E7C-26A9-C392-8C39-C0B93B4725F3}"/>
              </a:ext>
            </a:extLst>
          </p:cNvPr>
          <p:cNvSpPr/>
          <p:nvPr/>
        </p:nvSpPr>
        <p:spPr>
          <a:xfrm>
            <a:off x="471659" y="79649"/>
            <a:ext cx="7315200" cy="274320"/>
          </a:xfrm>
          <a:prstGeom prst="rect">
            <a:avLst/>
          </a:prstGeom>
          <a:noFill/>
          <a:ln/>
        </p:spPr>
        <p:txBody>
          <a:bodyPr wrap="square" lIns="0" tIns="0" rIns="0" bIns="0" rtlCol="0" anchor="ctr"/>
          <a:lstStyle/>
          <a:p>
            <a:pPr marL="0" indent="0">
              <a:buNone/>
            </a:pPr>
            <a:r>
              <a:rPr lang="en-US" sz="1100" b="1" kern="0" spc="400">
                <a:solidFill>
                  <a:srgbClr val="E60012"/>
                </a:solidFill>
                <a:latin typeface="Arial" pitchFamily="34" charset="0"/>
                <a:cs typeface="Arial" pitchFamily="34" charset="-120"/>
              </a:rPr>
              <a:t>SUPPLY CHAIN RISK ASSESMENT</a:t>
            </a:r>
            <a:endParaRPr lang="en-US" sz="1100"/>
          </a:p>
        </p:txBody>
      </p:sp>
    </p:spTree>
    <p:extLst>
      <p:ext uri="{BB962C8B-B14F-4D97-AF65-F5344CB8AC3E}">
        <p14:creationId xmlns:p14="http://schemas.microsoft.com/office/powerpoint/2010/main" val="21815678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s201"/>
          <p:cNvSpPr/>
          <p:nvPr/>
        </p:nvSpPr>
        <p:spPr>
          <a:xfrm>
            <a:off x="304800" y="228600"/>
            <a:ext cx="11582400" cy="609600"/>
          </a:xfrm>
          <a:prstGeom prst="rect">
            <a:avLst/>
          </a:prstGeom>
          <a:solidFill>
            <a:schemeClr val="accent1"/>
          </a:solidFill>
          <a:ln>
            <a:solidFill>
              <a:schemeClr val="tx1"/>
            </a:solidFill>
          </a:ln>
        </p:spPr>
        <p:txBody>
          <a:bodyPr wrap="square" lIns="279400" tIns="50800" rIns="279400" bIns="50800" anchor="ctr">
            <a:normAutofit/>
          </a:bodyPr>
          <a:lstStyle/>
          <a:p>
            <a:pPr algn="l">
              <a:buNone/>
            </a:pPr>
            <a:r>
              <a:rPr lang="en-US" sz="2800" b="1">
                <a:solidFill>
                  <a:schemeClr val="bg1"/>
                </a:solidFill>
                <a:latin typeface="Georgia" panose="02040502050405020303" pitchFamily="18" charset="0"/>
              </a:rPr>
              <a:t>2035 Scenario - PESTEL Analysis</a:t>
            </a:r>
          </a:p>
        </p:txBody>
      </p:sp>
      <p:sp>
        <p:nvSpPr>
          <p:cNvPr id="202" name="s202"/>
          <p:cNvSpPr/>
          <p:nvPr/>
        </p:nvSpPr>
        <p:spPr>
          <a:xfrm>
            <a:off x="8890000" y="228600"/>
            <a:ext cx="2997200" cy="609600"/>
          </a:xfrm>
          <a:prstGeom prst="rect">
            <a:avLst/>
          </a:prstGeom>
          <a:noFill/>
          <a:ln>
            <a:noFill/>
          </a:ln>
        </p:spPr>
        <p:txBody>
          <a:bodyPr wrap="square" lIns="101600" tIns="50800" rIns="279400" bIns="50800" anchor="ctr">
            <a:normAutofit/>
          </a:bodyPr>
          <a:lstStyle/>
          <a:p>
            <a:pPr algn="r">
              <a:buNone/>
            </a:pPr>
            <a:endParaRPr lang="en-US" sz="1150">
              <a:solidFill>
                <a:srgbClr val="AEBBD0"/>
              </a:solidFill>
              <a:latin typeface="Open Sans"/>
            </a:endParaRPr>
          </a:p>
        </p:txBody>
      </p:sp>
      <p:sp>
        <p:nvSpPr>
          <p:cNvPr id="238" name="s238"/>
          <p:cNvSpPr/>
          <p:nvPr/>
        </p:nvSpPr>
        <p:spPr>
          <a:xfrm>
            <a:off x="304800" y="5867400"/>
            <a:ext cx="11582400" cy="584200"/>
          </a:xfrm>
          <a:prstGeom prst="rect">
            <a:avLst/>
          </a:prstGeom>
          <a:solidFill>
            <a:schemeClr val="accent1"/>
          </a:solidFill>
          <a:ln>
            <a:solidFill>
              <a:schemeClr val="tx1"/>
            </a:solidFill>
          </a:ln>
        </p:spPr>
        <p:txBody>
          <a:bodyPr wrap="square" lIns="279400" tIns="50800" rIns="279400" bIns="50800" anchor="ctr">
            <a:normAutofit/>
          </a:bodyPr>
          <a:lstStyle/>
          <a:p>
            <a:pPr algn="l">
              <a:lnSpc>
                <a:spcPts val="1250"/>
              </a:lnSpc>
              <a:buNone/>
            </a:pPr>
            <a:r>
              <a:rPr lang="en-US" sz="1050" b="1">
                <a:solidFill>
                  <a:schemeClr val="bg1"/>
                </a:solidFill>
                <a:latin typeface="Georgia"/>
              </a:rPr>
              <a:t>Key takeaway: </a:t>
            </a:r>
            <a:r>
              <a:rPr lang="en-US" sz="1050">
                <a:solidFill>
                  <a:srgbClr val="E6E9F0"/>
                </a:solidFill>
                <a:latin typeface="Georgia"/>
              </a:rPr>
              <a:t>Every PESTEL force connects directly to a Nintendo vulnerability. Geopolitical trade risk, economic concentration, workforce equity, automation, resource scarcity and legal compliance pressures are all challenges Nintendo is already facing today.</a:t>
            </a:r>
          </a:p>
        </p:txBody>
      </p:sp>
      <p:sp>
        <p:nvSpPr>
          <p:cNvPr id="3" name="Rectangle 2">
            <a:extLst>
              <a:ext uri="{FF2B5EF4-FFF2-40B4-BE49-F238E27FC236}">
                <a16:creationId xmlns:a16="http://schemas.microsoft.com/office/drawing/2014/main" id="{F64D432F-722D-0246-8124-549B7632C403}"/>
              </a:ext>
            </a:extLst>
          </p:cNvPr>
          <p:cNvSpPr/>
          <p:nvPr/>
        </p:nvSpPr>
        <p:spPr>
          <a:xfrm>
            <a:off x="304800" y="914400"/>
            <a:ext cx="11582400" cy="762000"/>
          </a:xfrm>
          <a:prstGeom prst="rect">
            <a:avLst/>
          </a:prstGeom>
          <a:solidFill>
            <a:srgbClr val="FFFFFF"/>
          </a:solidFill>
          <a:ln w="9525" cap="flat" cmpd="sng" algn="ctr">
            <a:solidFill>
              <a:srgbClr val="E2E2E2"/>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4" name="Rectangle 3">
            <a:extLst>
              <a:ext uri="{FF2B5EF4-FFF2-40B4-BE49-F238E27FC236}">
                <a16:creationId xmlns:a16="http://schemas.microsoft.com/office/drawing/2014/main" id="{472D1FC0-476F-824C-84CE-8FB70E0D2ABD}"/>
              </a:ext>
            </a:extLst>
          </p:cNvPr>
          <p:cNvSpPr/>
          <p:nvPr/>
        </p:nvSpPr>
        <p:spPr>
          <a:xfrm>
            <a:off x="304800" y="914400"/>
            <a:ext cx="76200" cy="762000"/>
          </a:xfrm>
          <a:prstGeom prst="rect">
            <a:avLst/>
          </a:prstGeom>
          <a:solidFill>
            <a:srgbClr val="C0392B"/>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5" name="TextBox 4">
            <a:extLst>
              <a:ext uri="{FF2B5EF4-FFF2-40B4-BE49-F238E27FC236}">
                <a16:creationId xmlns:a16="http://schemas.microsoft.com/office/drawing/2014/main" id="{A5A21B55-C273-264E-BF47-9CAC13D4FFA5}"/>
              </a:ext>
            </a:extLst>
          </p:cNvPr>
          <p:cNvSpPr txBox="1"/>
          <p:nvPr/>
        </p:nvSpPr>
        <p:spPr>
          <a:xfrm>
            <a:off x="533400" y="977900"/>
            <a:ext cx="4368800" cy="635000"/>
          </a:xfrm>
          <a:prstGeom prst="rect">
            <a:avLst/>
          </a:prstGeom>
          <a:noFill/>
          <a:ln>
            <a:noFill/>
          </a:ln>
        </p:spPr>
        <p:txBody>
          <a:bodyPr vertOverflow="overflow" vert="horz" wrap="square" rtlCol="0" anchor="ctr" anchorCtr="0">
            <a:noAutofit/>
          </a:bodyPr>
          <a:lstStyle/>
          <a:p>
            <a:pPr algn="l">
              <a:spcAft>
                <a:spcPts val="100"/>
              </a:spcAft>
              <a:buNone/>
            </a:pPr>
            <a:r>
              <a:rPr lang="en-US" sz="900" b="1" spc="80">
                <a:solidFill>
                  <a:srgbClr val="C0392B"/>
                </a:solidFill>
                <a:latin typeface="Georgia" panose="02040502050405020303" pitchFamily="18" charset="0"/>
              </a:rPr>
              <a:t>P — POLITICAL</a:t>
            </a:r>
          </a:p>
          <a:p>
            <a:pPr algn="l">
              <a:spcAft>
                <a:spcPts val="200"/>
              </a:spcAft>
              <a:buNone/>
            </a:pPr>
            <a:r>
              <a:rPr lang="en-US" sz="1500" b="1">
                <a:solidFill>
                  <a:srgbClr val="C0392B"/>
                </a:solidFill>
                <a:latin typeface="Georgia" panose="02040502050405020303" pitchFamily="18" charset="0"/>
              </a:rPr>
              <a:t>Geopolitics and Trade</a:t>
            </a:r>
          </a:p>
          <a:p>
            <a:pPr algn="l">
              <a:lnSpc>
                <a:spcPts val="1200"/>
              </a:lnSpc>
              <a:buNone/>
            </a:pPr>
            <a:r>
              <a:rPr lang="en-US" sz="1000">
                <a:solidFill>
                  <a:srgbClr val="2B2B2B"/>
                </a:solidFill>
                <a:latin typeface="Georgia" panose="02040502050405020303" pitchFamily="18" charset="0"/>
              </a:rPr>
              <a:t>China-US tensions are disrupting trade flows and pushing Vietnam tariffs higher</a:t>
            </a:r>
          </a:p>
        </p:txBody>
      </p:sp>
      <p:sp>
        <p:nvSpPr>
          <p:cNvPr id="6" name="Right Arrow 5">
            <a:extLst>
              <a:ext uri="{FF2B5EF4-FFF2-40B4-BE49-F238E27FC236}">
                <a16:creationId xmlns:a16="http://schemas.microsoft.com/office/drawing/2014/main" id="{A113267E-DB8E-5446-8235-65317396364A}"/>
              </a:ext>
            </a:extLst>
          </p:cNvPr>
          <p:cNvSpPr/>
          <p:nvPr/>
        </p:nvSpPr>
        <p:spPr>
          <a:xfrm>
            <a:off x="5308600" y="1181100"/>
            <a:ext cx="381000" cy="228600"/>
          </a:xfrm>
          <a:prstGeom prst="rightArrow">
            <a:avLst/>
          </a:prstGeom>
          <a:solidFill>
            <a:srgbClr val="C0392B"/>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 name="TextBox 6">
            <a:extLst>
              <a:ext uri="{FF2B5EF4-FFF2-40B4-BE49-F238E27FC236}">
                <a16:creationId xmlns:a16="http://schemas.microsoft.com/office/drawing/2014/main" id="{22E5994D-3063-FB49-B7F2-A740FB0336C7}"/>
              </a:ext>
            </a:extLst>
          </p:cNvPr>
          <p:cNvSpPr txBox="1"/>
          <p:nvPr/>
        </p:nvSpPr>
        <p:spPr>
          <a:xfrm>
            <a:off x="5969000" y="977900"/>
            <a:ext cx="4267200" cy="635000"/>
          </a:xfrm>
          <a:prstGeom prst="rect">
            <a:avLst/>
          </a:prstGeom>
          <a:noFill/>
          <a:ln>
            <a:noFill/>
          </a:ln>
        </p:spPr>
        <p:txBody>
          <a:bodyPr vertOverflow="overflow" vert="horz" wrap="square" rtlCol="0" anchor="ctr" anchorCtr="0">
            <a:noAutofit/>
          </a:bodyPr>
          <a:lstStyle/>
          <a:p>
            <a:pPr algn="l">
              <a:spcAft>
                <a:spcPts val="200"/>
              </a:spcAft>
              <a:buNone/>
            </a:pPr>
            <a:r>
              <a:rPr lang="en-US" sz="850" b="1" spc="120">
                <a:solidFill>
                  <a:srgbClr val="B23A2E"/>
                </a:solidFill>
                <a:latin typeface="Georgia" panose="02040502050405020303" pitchFamily="18" charset="0"/>
              </a:rPr>
              <a:t>NINTENDO IMPACT</a:t>
            </a:r>
          </a:p>
          <a:p>
            <a:pPr algn="l">
              <a:lnSpc>
                <a:spcPts val="1250"/>
              </a:lnSpc>
              <a:buNone/>
            </a:pPr>
            <a:r>
              <a:rPr lang="en-US" sz="1050">
                <a:solidFill>
                  <a:srgbClr val="2B2B2B"/>
                </a:solidFill>
                <a:latin typeface="Georgia" panose="02040502050405020303" pitchFamily="18" charset="0"/>
              </a:rPr>
              <a:t>75% of Switch consoles are shipped through Vietnam to the US, creating major tariff exposure</a:t>
            </a:r>
          </a:p>
        </p:txBody>
      </p:sp>
      <p:sp>
        <p:nvSpPr>
          <p:cNvPr id="8" name="Rounded Rectangle 7">
            <a:extLst>
              <a:ext uri="{FF2B5EF4-FFF2-40B4-BE49-F238E27FC236}">
                <a16:creationId xmlns:a16="http://schemas.microsoft.com/office/drawing/2014/main" id="{7929831E-A3D4-4D4B-96BF-E857E44BADD5}"/>
              </a:ext>
            </a:extLst>
          </p:cNvPr>
          <p:cNvSpPr/>
          <p:nvPr/>
        </p:nvSpPr>
        <p:spPr>
          <a:xfrm>
            <a:off x="10464800" y="1104900"/>
            <a:ext cx="1117600" cy="381000"/>
          </a:xfrm>
          <a:prstGeom prst="roundRect">
            <a:avLst/>
          </a:prstGeom>
          <a:solidFill>
            <a:srgbClr val="FFFFFF"/>
          </a:solidFill>
          <a:ln w="19050" cap="flat" cmpd="sng" algn="ctr">
            <a:solidFill>
              <a:srgbClr val="C0392B"/>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US" sz="900" b="1">
                <a:solidFill>
                  <a:srgbClr val="C0392B"/>
                </a:solidFill>
                <a:latin typeface="Georgia"/>
              </a:rPr>
              <a:t>CRITICAL</a:t>
            </a:r>
          </a:p>
        </p:txBody>
      </p:sp>
      <p:sp>
        <p:nvSpPr>
          <p:cNvPr id="9" name="Rectangle 8">
            <a:extLst>
              <a:ext uri="{FF2B5EF4-FFF2-40B4-BE49-F238E27FC236}">
                <a16:creationId xmlns:a16="http://schemas.microsoft.com/office/drawing/2014/main" id="{0FF81A2C-D7E5-1E49-9AC1-BD7F1C9C1514}"/>
              </a:ext>
            </a:extLst>
          </p:cNvPr>
          <p:cNvSpPr/>
          <p:nvPr/>
        </p:nvSpPr>
        <p:spPr>
          <a:xfrm>
            <a:off x="304800" y="1739900"/>
            <a:ext cx="11582400" cy="762000"/>
          </a:xfrm>
          <a:prstGeom prst="rect">
            <a:avLst/>
          </a:prstGeom>
          <a:solidFill>
            <a:srgbClr val="FFFFFF"/>
          </a:solidFill>
          <a:ln w="9525" cap="flat" cmpd="sng" algn="ctr">
            <a:solidFill>
              <a:srgbClr val="E2E2E2"/>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 name="Rectangle 9">
            <a:extLst>
              <a:ext uri="{FF2B5EF4-FFF2-40B4-BE49-F238E27FC236}">
                <a16:creationId xmlns:a16="http://schemas.microsoft.com/office/drawing/2014/main" id="{9511ECB8-8112-BB44-929D-86D89D974511}"/>
              </a:ext>
            </a:extLst>
          </p:cNvPr>
          <p:cNvSpPr/>
          <p:nvPr/>
        </p:nvSpPr>
        <p:spPr>
          <a:xfrm>
            <a:off x="304800" y="1739900"/>
            <a:ext cx="76200" cy="762000"/>
          </a:xfrm>
          <a:prstGeom prst="rect">
            <a:avLst/>
          </a:prstGeom>
          <a:solidFill>
            <a:srgbClr val="1E714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1" name="TextBox 10">
            <a:extLst>
              <a:ext uri="{FF2B5EF4-FFF2-40B4-BE49-F238E27FC236}">
                <a16:creationId xmlns:a16="http://schemas.microsoft.com/office/drawing/2014/main" id="{7ADF0ACD-118A-074F-A1A6-3C5172B477E0}"/>
              </a:ext>
            </a:extLst>
          </p:cNvPr>
          <p:cNvSpPr txBox="1"/>
          <p:nvPr/>
        </p:nvSpPr>
        <p:spPr>
          <a:xfrm>
            <a:off x="533400" y="1803400"/>
            <a:ext cx="4368800" cy="635000"/>
          </a:xfrm>
          <a:prstGeom prst="rect">
            <a:avLst/>
          </a:prstGeom>
          <a:noFill/>
          <a:ln>
            <a:noFill/>
          </a:ln>
        </p:spPr>
        <p:txBody>
          <a:bodyPr vertOverflow="overflow" vert="horz" wrap="square" rtlCol="0" anchor="ctr" anchorCtr="0">
            <a:noAutofit/>
          </a:bodyPr>
          <a:lstStyle/>
          <a:p>
            <a:pPr algn="l">
              <a:spcAft>
                <a:spcPts val="100"/>
              </a:spcAft>
              <a:buNone/>
            </a:pPr>
            <a:r>
              <a:rPr lang="en-US" sz="900" b="1" spc="80">
                <a:solidFill>
                  <a:srgbClr val="1E7145"/>
                </a:solidFill>
                <a:latin typeface="Georgia" panose="02040502050405020303" pitchFamily="18" charset="0"/>
              </a:rPr>
              <a:t>E — ECONOMIC</a:t>
            </a:r>
          </a:p>
          <a:p>
            <a:pPr algn="l">
              <a:spcAft>
                <a:spcPts val="200"/>
              </a:spcAft>
              <a:buNone/>
            </a:pPr>
            <a:r>
              <a:rPr lang="en-US" sz="1500" b="1">
                <a:solidFill>
                  <a:srgbClr val="1E7145"/>
                </a:solidFill>
                <a:latin typeface="Georgia" panose="02040502050405020303" pitchFamily="18" charset="0"/>
              </a:rPr>
              <a:t>Emerging Economies</a:t>
            </a:r>
          </a:p>
          <a:p>
            <a:pPr algn="l">
              <a:lnSpc>
                <a:spcPts val="1200"/>
              </a:lnSpc>
              <a:buNone/>
            </a:pPr>
            <a:r>
              <a:rPr lang="en-US" sz="1000">
                <a:solidFill>
                  <a:srgbClr val="2B2B2B"/>
                </a:solidFill>
                <a:latin typeface="Georgia" panose="02040502050405020303" pitchFamily="18" charset="0"/>
              </a:rPr>
              <a:t>Vietnam and Indonesia are growing as suppliers but still have fragile infrastructure</a:t>
            </a:r>
          </a:p>
        </p:txBody>
      </p:sp>
      <p:sp>
        <p:nvSpPr>
          <p:cNvPr id="12" name="Right Arrow 11">
            <a:extLst>
              <a:ext uri="{FF2B5EF4-FFF2-40B4-BE49-F238E27FC236}">
                <a16:creationId xmlns:a16="http://schemas.microsoft.com/office/drawing/2014/main" id="{B5350D58-332B-714B-9290-5B640C5E6D9B}"/>
              </a:ext>
            </a:extLst>
          </p:cNvPr>
          <p:cNvSpPr/>
          <p:nvPr/>
        </p:nvSpPr>
        <p:spPr>
          <a:xfrm>
            <a:off x="5308600" y="2006600"/>
            <a:ext cx="381000" cy="228600"/>
          </a:xfrm>
          <a:prstGeom prst="rightArrow">
            <a:avLst/>
          </a:prstGeom>
          <a:solidFill>
            <a:srgbClr val="1E714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3" name="TextBox 12">
            <a:extLst>
              <a:ext uri="{FF2B5EF4-FFF2-40B4-BE49-F238E27FC236}">
                <a16:creationId xmlns:a16="http://schemas.microsoft.com/office/drawing/2014/main" id="{8B40478B-0F3F-4044-AA5D-485D70405CF1}"/>
              </a:ext>
            </a:extLst>
          </p:cNvPr>
          <p:cNvSpPr txBox="1"/>
          <p:nvPr/>
        </p:nvSpPr>
        <p:spPr>
          <a:xfrm>
            <a:off x="5969000" y="1803400"/>
            <a:ext cx="4267200" cy="635000"/>
          </a:xfrm>
          <a:prstGeom prst="rect">
            <a:avLst/>
          </a:prstGeom>
          <a:noFill/>
          <a:ln>
            <a:noFill/>
          </a:ln>
        </p:spPr>
        <p:txBody>
          <a:bodyPr vertOverflow="overflow" vert="horz" wrap="square" rtlCol="0" anchor="ctr" anchorCtr="0">
            <a:noAutofit/>
          </a:bodyPr>
          <a:lstStyle/>
          <a:p>
            <a:pPr algn="l">
              <a:spcAft>
                <a:spcPts val="200"/>
              </a:spcAft>
              <a:buNone/>
            </a:pPr>
            <a:r>
              <a:rPr lang="en-US" sz="850" b="1" spc="120">
                <a:solidFill>
                  <a:srgbClr val="B23A2E"/>
                </a:solidFill>
                <a:latin typeface="Georgia" panose="02040502050405020303" pitchFamily="18" charset="0"/>
              </a:rPr>
              <a:t>NINTENDO IMPACT</a:t>
            </a:r>
          </a:p>
          <a:p>
            <a:pPr algn="l">
              <a:lnSpc>
                <a:spcPts val="1250"/>
              </a:lnSpc>
              <a:buNone/>
            </a:pPr>
            <a:r>
              <a:rPr lang="en-US" sz="1050">
                <a:solidFill>
                  <a:srgbClr val="2B2B2B"/>
                </a:solidFill>
                <a:latin typeface="Georgia" panose="02040502050405020303" pitchFamily="18" charset="0"/>
              </a:rPr>
              <a:t>Nintendo already depends on Vietnam for 75% of its assembly operations; vulnerable to economic shocks</a:t>
            </a:r>
          </a:p>
        </p:txBody>
      </p:sp>
      <p:sp>
        <p:nvSpPr>
          <p:cNvPr id="14" name="Rounded Rectangle 13">
            <a:extLst>
              <a:ext uri="{FF2B5EF4-FFF2-40B4-BE49-F238E27FC236}">
                <a16:creationId xmlns:a16="http://schemas.microsoft.com/office/drawing/2014/main" id="{ED3B364B-D456-914A-9F2C-0DCB548AF8AB}"/>
              </a:ext>
            </a:extLst>
          </p:cNvPr>
          <p:cNvSpPr/>
          <p:nvPr/>
        </p:nvSpPr>
        <p:spPr>
          <a:xfrm>
            <a:off x="10464800" y="1930400"/>
            <a:ext cx="1117600" cy="381000"/>
          </a:xfrm>
          <a:prstGeom prst="roundRect">
            <a:avLst/>
          </a:prstGeom>
          <a:solidFill>
            <a:srgbClr val="FFFFFF"/>
          </a:solidFill>
          <a:ln w="19050" cap="flat" cmpd="sng" algn="ctr">
            <a:solidFill>
              <a:srgbClr val="1E7145"/>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US" sz="900" b="1">
                <a:solidFill>
                  <a:srgbClr val="1E7145"/>
                </a:solidFill>
                <a:latin typeface="Georgia"/>
              </a:rPr>
              <a:t>MEDIUM</a:t>
            </a:r>
          </a:p>
        </p:txBody>
      </p:sp>
      <p:sp>
        <p:nvSpPr>
          <p:cNvPr id="15" name="Rectangle 14">
            <a:extLst>
              <a:ext uri="{FF2B5EF4-FFF2-40B4-BE49-F238E27FC236}">
                <a16:creationId xmlns:a16="http://schemas.microsoft.com/office/drawing/2014/main" id="{B0E4C356-63B0-3D4F-9905-C135FB31EF12}"/>
              </a:ext>
            </a:extLst>
          </p:cNvPr>
          <p:cNvSpPr/>
          <p:nvPr/>
        </p:nvSpPr>
        <p:spPr>
          <a:xfrm>
            <a:off x="304800" y="2578100"/>
            <a:ext cx="11582400" cy="762000"/>
          </a:xfrm>
          <a:prstGeom prst="rect">
            <a:avLst/>
          </a:prstGeom>
          <a:solidFill>
            <a:srgbClr val="FFFFFF"/>
          </a:solidFill>
          <a:ln w="9525" cap="flat" cmpd="sng" algn="ctr">
            <a:solidFill>
              <a:srgbClr val="E2E2E2"/>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6" name="Rectangle 15">
            <a:extLst>
              <a:ext uri="{FF2B5EF4-FFF2-40B4-BE49-F238E27FC236}">
                <a16:creationId xmlns:a16="http://schemas.microsoft.com/office/drawing/2014/main" id="{F99DCE97-0949-7B48-B2AB-0C4D0A17BA55}"/>
              </a:ext>
            </a:extLst>
          </p:cNvPr>
          <p:cNvSpPr/>
          <p:nvPr/>
        </p:nvSpPr>
        <p:spPr>
          <a:xfrm>
            <a:off x="304800" y="2578100"/>
            <a:ext cx="76200" cy="762000"/>
          </a:xfrm>
          <a:prstGeom prst="rect">
            <a:avLst/>
          </a:prstGeom>
          <a:solidFill>
            <a:srgbClr val="6B5BD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7" name="TextBox 16">
            <a:extLst>
              <a:ext uri="{FF2B5EF4-FFF2-40B4-BE49-F238E27FC236}">
                <a16:creationId xmlns:a16="http://schemas.microsoft.com/office/drawing/2014/main" id="{E43E528B-413F-CA43-BF0A-39185EF0E892}"/>
              </a:ext>
            </a:extLst>
          </p:cNvPr>
          <p:cNvSpPr txBox="1"/>
          <p:nvPr/>
        </p:nvSpPr>
        <p:spPr>
          <a:xfrm>
            <a:off x="533400" y="2641600"/>
            <a:ext cx="4368800" cy="635000"/>
          </a:xfrm>
          <a:prstGeom prst="rect">
            <a:avLst/>
          </a:prstGeom>
          <a:noFill/>
          <a:ln>
            <a:noFill/>
          </a:ln>
        </p:spPr>
        <p:txBody>
          <a:bodyPr vertOverflow="overflow" vert="horz" wrap="square" rtlCol="0" anchor="ctr" anchorCtr="0">
            <a:noAutofit/>
          </a:bodyPr>
          <a:lstStyle/>
          <a:p>
            <a:pPr algn="l">
              <a:spcAft>
                <a:spcPts val="100"/>
              </a:spcAft>
              <a:buNone/>
            </a:pPr>
            <a:r>
              <a:rPr lang="en-US" sz="900" b="1" spc="80">
                <a:solidFill>
                  <a:srgbClr val="6B5BD0"/>
                </a:solidFill>
                <a:latin typeface="Georgia" panose="02040502050405020303" pitchFamily="18" charset="0"/>
              </a:rPr>
              <a:t>S — SOCIAL</a:t>
            </a:r>
          </a:p>
          <a:p>
            <a:pPr algn="l">
              <a:spcAft>
                <a:spcPts val="200"/>
              </a:spcAft>
              <a:buNone/>
            </a:pPr>
            <a:r>
              <a:rPr lang="en-US" sz="1500" b="1">
                <a:solidFill>
                  <a:srgbClr val="6B5BD0"/>
                </a:solidFill>
                <a:latin typeface="Georgia" panose="02040502050405020303" pitchFamily="18" charset="0"/>
              </a:rPr>
              <a:t>Human Capital and DEI</a:t>
            </a:r>
          </a:p>
          <a:p>
            <a:pPr algn="l">
              <a:lnSpc>
                <a:spcPts val="1200"/>
              </a:lnSpc>
              <a:buNone/>
            </a:pPr>
            <a:r>
              <a:rPr lang="en-US" sz="1000" err="1">
                <a:solidFill>
                  <a:srgbClr val="2B2B2B"/>
                </a:solidFill>
                <a:latin typeface="Georgia" panose="02040502050405020303" pitchFamily="18" charset="0"/>
              </a:rPr>
              <a:t>Zainichi</a:t>
            </a:r>
            <a:r>
              <a:rPr lang="en-US" sz="1000">
                <a:solidFill>
                  <a:srgbClr val="2B2B2B"/>
                </a:solidFill>
                <a:latin typeface="Georgia" panose="02040502050405020303" pitchFamily="18" charset="0"/>
              </a:rPr>
              <a:t> Korean workers face discrimination and limited career growth (Pachinko)</a:t>
            </a:r>
          </a:p>
        </p:txBody>
      </p:sp>
      <p:sp>
        <p:nvSpPr>
          <p:cNvPr id="18" name="Right Arrow 17">
            <a:extLst>
              <a:ext uri="{FF2B5EF4-FFF2-40B4-BE49-F238E27FC236}">
                <a16:creationId xmlns:a16="http://schemas.microsoft.com/office/drawing/2014/main" id="{7212B298-62B9-AA46-A477-D8EA857DCD71}"/>
              </a:ext>
            </a:extLst>
          </p:cNvPr>
          <p:cNvSpPr/>
          <p:nvPr/>
        </p:nvSpPr>
        <p:spPr>
          <a:xfrm>
            <a:off x="5308600" y="2844800"/>
            <a:ext cx="381000" cy="228600"/>
          </a:xfrm>
          <a:prstGeom prst="rightArrow">
            <a:avLst/>
          </a:prstGeom>
          <a:solidFill>
            <a:srgbClr val="6B5BD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9" name="TextBox 18">
            <a:extLst>
              <a:ext uri="{FF2B5EF4-FFF2-40B4-BE49-F238E27FC236}">
                <a16:creationId xmlns:a16="http://schemas.microsoft.com/office/drawing/2014/main" id="{9284ABA0-8D87-B741-AE40-4CF382CAC03B}"/>
              </a:ext>
            </a:extLst>
          </p:cNvPr>
          <p:cNvSpPr txBox="1"/>
          <p:nvPr/>
        </p:nvSpPr>
        <p:spPr>
          <a:xfrm>
            <a:off x="5969000" y="2641600"/>
            <a:ext cx="4267200" cy="635000"/>
          </a:xfrm>
          <a:prstGeom prst="rect">
            <a:avLst/>
          </a:prstGeom>
          <a:noFill/>
          <a:ln>
            <a:noFill/>
          </a:ln>
        </p:spPr>
        <p:txBody>
          <a:bodyPr vertOverflow="overflow" vert="horz" wrap="square" rtlCol="0" anchor="ctr" anchorCtr="0">
            <a:noAutofit/>
          </a:bodyPr>
          <a:lstStyle/>
          <a:p>
            <a:pPr algn="l">
              <a:spcAft>
                <a:spcPts val="200"/>
              </a:spcAft>
              <a:buNone/>
            </a:pPr>
            <a:r>
              <a:rPr lang="en-US" sz="850" b="1" spc="120">
                <a:solidFill>
                  <a:srgbClr val="B23A2E"/>
                </a:solidFill>
                <a:latin typeface="Georgia" panose="02040502050405020303" pitchFamily="18" charset="0"/>
              </a:rPr>
              <a:t>NINTENDO IMPACT</a:t>
            </a:r>
          </a:p>
          <a:p>
            <a:pPr algn="l">
              <a:lnSpc>
                <a:spcPts val="1250"/>
              </a:lnSpc>
              <a:buNone/>
            </a:pPr>
            <a:r>
              <a:rPr lang="en-US" sz="1050">
                <a:solidFill>
                  <a:srgbClr val="2B2B2B"/>
                </a:solidFill>
                <a:latin typeface="Georgia" panose="02040502050405020303" pitchFamily="18" charset="0"/>
              </a:rPr>
              <a:t>Automating without a DEI plan puts Nintendo at risk of reputational damage and losing skilled workers</a:t>
            </a:r>
          </a:p>
        </p:txBody>
      </p:sp>
      <p:sp>
        <p:nvSpPr>
          <p:cNvPr id="20" name="Rounded Rectangle 19">
            <a:extLst>
              <a:ext uri="{FF2B5EF4-FFF2-40B4-BE49-F238E27FC236}">
                <a16:creationId xmlns:a16="http://schemas.microsoft.com/office/drawing/2014/main" id="{343D72E2-8C4D-F74D-97AB-03B806BD19A7}"/>
              </a:ext>
            </a:extLst>
          </p:cNvPr>
          <p:cNvSpPr/>
          <p:nvPr/>
        </p:nvSpPr>
        <p:spPr>
          <a:xfrm>
            <a:off x="10464800" y="2768600"/>
            <a:ext cx="1117600" cy="381000"/>
          </a:xfrm>
          <a:prstGeom prst="roundRect">
            <a:avLst/>
          </a:prstGeom>
          <a:solidFill>
            <a:srgbClr val="FFFFFF"/>
          </a:solidFill>
          <a:ln w="19050" cap="flat" cmpd="sng" algn="ctr">
            <a:solidFill>
              <a:srgbClr val="2E6FB8"/>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US" sz="900" b="1">
                <a:solidFill>
                  <a:srgbClr val="2E6FB8"/>
                </a:solidFill>
                <a:latin typeface="Georgia"/>
              </a:rPr>
              <a:t>HIGH</a:t>
            </a:r>
          </a:p>
        </p:txBody>
      </p:sp>
      <p:sp>
        <p:nvSpPr>
          <p:cNvPr id="21" name="Rectangle 20">
            <a:extLst>
              <a:ext uri="{FF2B5EF4-FFF2-40B4-BE49-F238E27FC236}">
                <a16:creationId xmlns:a16="http://schemas.microsoft.com/office/drawing/2014/main" id="{F838CFBD-717A-D04C-B4A2-4F1E30FE0D9F}"/>
              </a:ext>
            </a:extLst>
          </p:cNvPr>
          <p:cNvSpPr/>
          <p:nvPr/>
        </p:nvSpPr>
        <p:spPr>
          <a:xfrm>
            <a:off x="304800" y="3403600"/>
            <a:ext cx="11582400" cy="762000"/>
          </a:xfrm>
          <a:prstGeom prst="rect">
            <a:avLst/>
          </a:prstGeom>
          <a:solidFill>
            <a:srgbClr val="FFFFFF"/>
          </a:solidFill>
          <a:ln w="9525" cap="flat" cmpd="sng" algn="ctr">
            <a:solidFill>
              <a:srgbClr val="E2E2E2"/>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2" name="Rectangle 21">
            <a:extLst>
              <a:ext uri="{FF2B5EF4-FFF2-40B4-BE49-F238E27FC236}">
                <a16:creationId xmlns:a16="http://schemas.microsoft.com/office/drawing/2014/main" id="{F45EDC48-26A7-CF47-B263-F2899CA02F72}"/>
              </a:ext>
            </a:extLst>
          </p:cNvPr>
          <p:cNvSpPr/>
          <p:nvPr/>
        </p:nvSpPr>
        <p:spPr>
          <a:xfrm>
            <a:off x="304800" y="3403600"/>
            <a:ext cx="76200" cy="762000"/>
          </a:xfrm>
          <a:prstGeom prst="rect">
            <a:avLst/>
          </a:prstGeom>
          <a:solidFill>
            <a:srgbClr val="2E6FB8"/>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3" name="TextBox 22">
            <a:extLst>
              <a:ext uri="{FF2B5EF4-FFF2-40B4-BE49-F238E27FC236}">
                <a16:creationId xmlns:a16="http://schemas.microsoft.com/office/drawing/2014/main" id="{370C7885-CCF1-804A-BAA4-8C94C91A460F}"/>
              </a:ext>
            </a:extLst>
          </p:cNvPr>
          <p:cNvSpPr txBox="1"/>
          <p:nvPr/>
        </p:nvSpPr>
        <p:spPr>
          <a:xfrm>
            <a:off x="533400" y="3467100"/>
            <a:ext cx="4368800" cy="635000"/>
          </a:xfrm>
          <a:prstGeom prst="rect">
            <a:avLst/>
          </a:prstGeom>
          <a:noFill/>
          <a:ln>
            <a:noFill/>
          </a:ln>
        </p:spPr>
        <p:txBody>
          <a:bodyPr vertOverflow="overflow" vert="horz" wrap="square" rtlCol="0" anchor="ctr" anchorCtr="0">
            <a:noAutofit/>
          </a:bodyPr>
          <a:lstStyle/>
          <a:p>
            <a:pPr algn="l">
              <a:spcAft>
                <a:spcPts val="100"/>
              </a:spcAft>
              <a:buNone/>
            </a:pPr>
            <a:r>
              <a:rPr lang="en-US" sz="900" b="1" spc="80">
                <a:solidFill>
                  <a:srgbClr val="2E6FB8"/>
                </a:solidFill>
                <a:latin typeface="Georgia" panose="02040502050405020303" pitchFamily="18" charset="0"/>
              </a:rPr>
              <a:t>T — TECHNOLOGICAL</a:t>
            </a:r>
          </a:p>
          <a:p>
            <a:pPr algn="l">
              <a:spcAft>
                <a:spcPts val="200"/>
              </a:spcAft>
              <a:buNone/>
            </a:pPr>
            <a:r>
              <a:rPr lang="en-US" sz="1500" b="1">
                <a:solidFill>
                  <a:srgbClr val="2E6FB8"/>
                </a:solidFill>
                <a:latin typeface="Georgia" panose="02040502050405020303" pitchFamily="18" charset="0"/>
              </a:rPr>
              <a:t>Automation and AI</a:t>
            </a:r>
          </a:p>
          <a:p>
            <a:pPr algn="l">
              <a:lnSpc>
                <a:spcPts val="1200"/>
              </a:lnSpc>
              <a:buNone/>
            </a:pPr>
            <a:r>
              <a:rPr lang="en-US" sz="1000">
                <a:solidFill>
                  <a:srgbClr val="2B2B2B"/>
                </a:solidFill>
                <a:latin typeface="Georgia" panose="02040502050405020303" pitchFamily="18" charset="0"/>
              </a:rPr>
              <a:t>Factories are automating quickly and workers are being displaced at scale</a:t>
            </a:r>
          </a:p>
        </p:txBody>
      </p:sp>
      <p:sp>
        <p:nvSpPr>
          <p:cNvPr id="24" name="Right Arrow 23">
            <a:extLst>
              <a:ext uri="{FF2B5EF4-FFF2-40B4-BE49-F238E27FC236}">
                <a16:creationId xmlns:a16="http://schemas.microsoft.com/office/drawing/2014/main" id="{3EA8B971-B868-1D42-94FD-272637692DA7}"/>
              </a:ext>
            </a:extLst>
          </p:cNvPr>
          <p:cNvSpPr/>
          <p:nvPr/>
        </p:nvSpPr>
        <p:spPr>
          <a:xfrm>
            <a:off x="5308600" y="3670300"/>
            <a:ext cx="381000" cy="228600"/>
          </a:xfrm>
          <a:prstGeom prst="rightArrow">
            <a:avLst/>
          </a:prstGeom>
          <a:solidFill>
            <a:srgbClr val="2E6FB8"/>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5" name="TextBox 24">
            <a:extLst>
              <a:ext uri="{FF2B5EF4-FFF2-40B4-BE49-F238E27FC236}">
                <a16:creationId xmlns:a16="http://schemas.microsoft.com/office/drawing/2014/main" id="{34847549-28FB-CF43-8EDA-B39F6780B8D1}"/>
              </a:ext>
            </a:extLst>
          </p:cNvPr>
          <p:cNvSpPr txBox="1"/>
          <p:nvPr/>
        </p:nvSpPr>
        <p:spPr>
          <a:xfrm>
            <a:off x="5969000" y="3467100"/>
            <a:ext cx="4267200" cy="635000"/>
          </a:xfrm>
          <a:prstGeom prst="rect">
            <a:avLst/>
          </a:prstGeom>
          <a:noFill/>
          <a:ln>
            <a:noFill/>
          </a:ln>
        </p:spPr>
        <p:txBody>
          <a:bodyPr vertOverflow="overflow" vert="horz" wrap="square" rtlCol="0" anchor="ctr" anchorCtr="0">
            <a:noAutofit/>
          </a:bodyPr>
          <a:lstStyle/>
          <a:p>
            <a:pPr algn="l">
              <a:spcAft>
                <a:spcPts val="200"/>
              </a:spcAft>
              <a:buNone/>
            </a:pPr>
            <a:r>
              <a:rPr lang="en-US" sz="850" b="1" spc="120">
                <a:solidFill>
                  <a:srgbClr val="B23A2E"/>
                </a:solidFill>
                <a:latin typeface="Georgia" panose="02040502050405020303" pitchFamily="18" charset="0"/>
              </a:rPr>
              <a:t>NINTENDO IMPACT</a:t>
            </a:r>
          </a:p>
          <a:p>
            <a:pPr algn="l">
              <a:lnSpc>
                <a:spcPts val="1250"/>
              </a:lnSpc>
              <a:buNone/>
            </a:pPr>
            <a:r>
              <a:rPr lang="en-US" sz="1050">
                <a:solidFill>
                  <a:srgbClr val="2B2B2B"/>
                </a:solidFill>
                <a:latin typeface="Georgia" panose="02040502050405020303" pitchFamily="18" charset="0"/>
              </a:rPr>
              <a:t>Foxconn is targeting 30%+ workforce automation and 57% of OECD manufacturing jobs are at high risk</a:t>
            </a:r>
          </a:p>
        </p:txBody>
      </p:sp>
      <p:sp>
        <p:nvSpPr>
          <p:cNvPr id="26" name="Rounded Rectangle 25">
            <a:extLst>
              <a:ext uri="{FF2B5EF4-FFF2-40B4-BE49-F238E27FC236}">
                <a16:creationId xmlns:a16="http://schemas.microsoft.com/office/drawing/2014/main" id="{872D48E6-7B06-B84D-8091-BED60B2D744F}"/>
              </a:ext>
            </a:extLst>
          </p:cNvPr>
          <p:cNvSpPr/>
          <p:nvPr/>
        </p:nvSpPr>
        <p:spPr>
          <a:xfrm>
            <a:off x="10464800" y="3594100"/>
            <a:ext cx="1117600" cy="381000"/>
          </a:xfrm>
          <a:prstGeom prst="roundRect">
            <a:avLst/>
          </a:prstGeom>
          <a:solidFill>
            <a:srgbClr val="FFFFFF"/>
          </a:solidFill>
          <a:ln w="19050" cap="flat" cmpd="sng" algn="ctr">
            <a:solidFill>
              <a:srgbClr val="2E6FB8"/>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US" sz="900" b="1">
                <a:solidFill>
                  <a:srgbClr val="2E6FB8"/>
                </a:solidFill>
                <a:latin typeface="Georgia"/>
              </a:rPr>
              <a:t>HIGH</a:t>
            </a:r>
          </a:p>
        </p:txBody>
      </p:sp>
      <p:sp>
        <p:nvSpPr>
          <p:cNvPr id="27" name="Rectangle 26">
            <a:extLst>
              <a:ext uri="{FF2B5EF4-FFF2-40B4-BE49-F238E27FC236}">
                <a16:creationId xmlns:a16="http://schemas.microsoft.com/office/drawing/2014/main" id="{5C1435AE-201D-8046-9F67-17D98870CF27}"/>
              </a:ext>
            </a:extLst>
          </p:cNvPr>
          <p:cNvSpPr/>
          <p:nvPr/>
        </p:nvSpPr>
        <p:spPr>
          <a:xfrm>
            <a:off x="304800" y="4241800"/>
            <a:ext cx="11582400" cy="762000"/>
          </a:xfrm>
          <a:prstGeom prst="rect">
            <a:avLst/>
          </a:prstGeom>
          <a:solidFill>
            <a:srgbClr val="FFFFFF"/>
          </a:solidFill>
          <a:ln w="9525" cap="flat" cmpd="sng" algn="ctr">
            <a:solidFill>
              <a:srgbClr val="E2E2E2"/>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8" name="Rectangle 27">
            <a:extLst>
              <a:ext uri="{FF2B5EF4-FFF2-40B4-BE49-F238E27FC236}">
                <a16:creationId xmlns:a16="http://schemas.microsoft.com/office/drawing/2014/main" id="{2E5E7339-4CF5-BF4F-B74A-6BEC155C29FA}"/>
              </a:ext>
            </a:extLst>
          </p:cNvPr>
          <p:cNvSpPr/>
          <p:nvPr/>
        </p:nvSpPr>
        <p:spPr>
          <a:xfrm>
            <a:off x="304800" y="4241800"/>
            <a:ext cx="76200" cy="762000"/>
          </a:xfrm>
          <a:prstGeom prst="rect">
            <a:avLst/>
          </a:prstGeom>
          <a:solidFill>
            <a:srgbClr val="5A6E1F"/>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9" name="TextBox 28">
            <a:extLst>
              <a:ext uri="{FF2B5EF4-FFF2-40B4-BE49-F238E27FC236}">
                <a16:creationId xmlns:a16="http://schemas.microsoft.com/office/drawing/2014/main" id="{4555BDC9-0EAC-2348-BD04-F21E2346BE2C}"/>
              </a:ext>
            </a:extLst>
          </p:cNvPr>
          <p:cNvSpPr txBox="1"/>
          <p:nvPr/>
        </p:nvSpPr>
        <p:spPr>
          <a:xfrm>
            <a:off x="533400" y="4305300"/>
            <a:ext cx="4368800" cy="635000"/>
          </a:xfrm>
          <a:prstGeom prst="rect">
            <a:avLst/>
          </a:prstGeom>
          <a:noFill/>
          <a:ln>
            <a:noFill/>
          </a:ln>
        </p:spPr>
        <p:txBody>
          <a:bodyPr vertOverflow="overflow" vert="horz" wrap="square" rtlCol="0" anchor="ctr" anchorCtr="0">
            <a:noAutofit/>
          </a:bodyPr>
          <a:lstStyle/>
          <a:p>
            <a:pPr algn="l">
              <a:spcAft>
                <a:spcPts val="100"/>
              </a:spcAft>
              <a:buNone/>
            </a:pPr>
            <a:r>
              <a:rPr lang="en-US" sz="900" b="1" spc="80">
                <a:solidFill>
                  <a:srgbClr val="5A6E1F"/>
                </a:solidFill>
                <a:latin typeface="Georgia" panose="02040502050405020303" pitchFamily="18" charset="0"/>
              </a:rPr>
              <a:t>E — ENVIRONMENTAL</a:t>
            </a:r>
          </a:p>
          <a:p>
            <a:pPr algn="l">
              <a:spcAft>
                <a:spcPts val="200"/>
              </a:spcAft>
              <a:buNone/>
            </a:pPr>
            <a:r>
              <a:rPr lang="en-US" sz="1500" b="1">
                <a:solidFill>
                  <a:srgbClr val="5A6E1F"/>
                </a:solidFill>
                <a:latin typeface="Georgia" panose="02040502050405020303" pitchFamily="18" charset="0"/>
              </a:rPr>
              <a:t>Resource Scarcity</a:t>
            </a:r>
          </a:p>
          <a:p>
            <a:pPr algn="l">
              <a:lnSpc>
                <a:spcPts val="1200"/>
              </a:lnSpc>
              <a:buNone/>
            </a:pPr>
            <a:r>
              <a:rPr lang="en-US" sz="1000">
                <a:solidFill>
                  <a:srgbClr val="2B2B2B"/>
                </a:solidFill>
                <a:latin typeface="Georgia" panose="02040502050405020303" pitchFamily="18" charset="0"/>
              </a:rPr>
              <a:t>Rare earths, cobalt and lithium supplies are expected to run critically low by 2035</a:t>
            </a:r>
          </a:p>
        </p:txBody>
      </p:sp>
      <p:sp>
        <p:nvSpPr>
          <p:cNvPr id="30" name="Right Arrow 29">
            <a:extLst>
              <a:ext uri="{FF2B5EF4-FFF2-40B4-BE49-F238E27FC236}">
                <a16:creationId xmlns:a16="http://schemas.microsoft.com/office/drawing/2014/main" id="{14B96836-A874-E84F-A4A1-3E8E89C0EB9E}"/>
              </a:ext>
            </a:extLst>
          </p:cNvPr>
          <p:cNvSpPr/>
          <p:nvPr/>
        </p:nvSpPr>
        <p:spPr>
          <a:xfrm>
            <a:off x="5308600" y="4508500"/>
            <a:ext cx="381000" cy="228600"/>
          </a:xfrm>
          <a:prstGeom prst="rightArrow">
            <a:avLst/>
          </a:prstGeom>
          <a:solidFill>
            <a:srgbClr val="5A6E1F"/>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1" name="TextBox 30">
            <a:extLst>
              <a:ext uri="{FF2B5EF4-FFF2-40B4-BE49-F238E27FC236}">
                <a16:creationId xmlns:a16="http://schemas.microsoft.com/office/drawing/2014/main" id="{33D90767-FB52-F147-98E3-B5D87BFB049B}"/>
              </a:ext>
            </a:extLst>
          </p:cNvPr>
          <p:cNvSpPr txBox="1"/>
          <p:nvPr/>
        </p:nvSpPr>
        <p:spPr>
          <a:xfrm>
            <a:off x="5969000" y="4305300"/>
            <a:ext cx="4267200" cy="635000"/>
          </a:xfrm>
          <a:prstGeom prst="rect">
            <a:avLst/>
          </a:prstGeom>
          <a:noFill/>
          <a:ln>
            <a:noFill/>
          </a:ln>
        </p:spPr>
        <p:txBody>
          <a:bodyPr vertOverflow="overflow" vert="horz" wrap="square" rtlCol="0" anchor="ctr" anchorCtr="0">
            <a:noAutofit/>
          </a:bodyPr>
          <a:lstStyle/>
          <a:p>
            <a:pPr algn="l">
              <a:spcAft>
                <a:spcPts val="200"/>
              </a:spcAft>
              <a:buNone/>
            </a:pPr>
            <a:r>
              <a:rPr lang="en-US" sz="850" b="1" spc="120">
                <a:solidFill>
                  <a:srgbClr val="B23A2E"/>
                </a:solidFill>
                <a:latin typeface="Georgia" panose="02040502050405020303" pitchFamily="18" charset="0"/>
              </a:rPr>
              <a:t>NINTENDO IMPACT</a:t>
            </a:r>
          </a:p>
          <a:p>
            <a:pPr algn="l">
              <a:lnSpc>
                <a:spcPts val="1250"/>
              </a:lnSpc>
              <a:buNone/>
            </a:pPr>
            <a:r>
              <a:rPr lang="en-US" sz="1050">
                <a:solidFill>
                  <a:srgbClr val="2B2B2B"/>
                </a:solidFill>
                <a:latin typeface="Georgia" panose="02040502050405020303" pitchFamily="18" charset="0"/>
              </a:rPr>
              <a:t>The Tegra X1 chip, LCD screens, batteries and circuit boards all rely on these materials; compile Layer 1 of Nintendo's supply</a:t>
            </a:r>
          </a:p>
        </p:txBody>
      </p:sp>
      <p:sp>
        <p:nvSpPr>
          <p:cNvPr id="32" name="Rounded Rectangle 31">
            <a:extLst>
              <a:ext uri="{FF2B5EF4-FFF2-40B4-BE49-F238E27FC236}">
                <a16:creationId xmlns:a16="http://schemas.microsoft.com/office/drawing/2014/main" id="{39683D07-A847-9D44-817C-19EF68343909}"/>
              </a:ext>
            </a:extLst>
          </p:cNvPr>
          <p:cNvSpPr/>
          <p:nvPr/>
        </p:nvSpPr>
        <p:spPr>
          <a:xfrm>
            <a:off x="10464800" y="4432300"/>
            <a:ext cx="1117600" cy="381000"/>
          </a:xfrm>
          <a:prstGeom prst="roundRect">
            <a:avLst/>
          </a:prstGeom>
          <a:solidFill>
            <a:srgbClr val="FFFFFF"/>
          </a:solidFill>
          <a:ln w="19050" cap="flat" cmpd="sng" algn="ctr">
            <a:solidFill>
              <a:srgbClr val="C0392B"/>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US" sz="900" b="1">
                <a:solidFill>
                  <a:srgbClr val="C0392B"/>
                </a:solidFill>
                <a:latin typeface="Georgia"/>
              </a:rPr>
              <a:t>CRITICAL</a:t>
            </a:r>
          </a:p>
        </p:txBody>
      </p:sp>
      <p:sp>
        <p:nvSpPr>
          <p:cNvPr id="33" name="Rectangle 32">
            <a:extLst>
              <a:ext uri="{FF2B5EF4-FFF2-40B4-BE49-F238E27FC236}">
                <a16:creationId xmlns:a16="http://schemas.microsoft.com/office/drawing/2014/main" id="{55E6C14C-8FE7-0E4E-AEF8-01E758D88898}"/>
              </a:ext>
            </a:extLst>
          </p:cNvPr>
          <p:cNvSpPr/>
          <p:nvPr/>
        </p:nvSpPr>
        <p:spPr>
          <a:xfrm>
            <a:off x="304800" y="5067300"/>
            <a:ext cx="11582400" cy="762000"/>
          </a:xfrm>
          <a:prstGeom prst="rect">
            <a:avLst/>
          </a:prstGeom>
          <a:solidFill>
            <a:srgbClr val="FFFFFF"/>
          </a:solidFill>
          <a:ln w="9525" cap="flat" cmpd="sng" algn="ctr">
            <a:solidFill>
              <a:srgbClr val="E2E2E2"/>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4" name="Rectangle 33">
            <a:extLst>
              <a:ext uri="{FF2B5EF4-FFF2-40B4-BE49-F238E27FC236}">
                <a16:creationId xmlns:a16="http://schemas.microsoft.com/office/drawing/2014/main" id="{8C3FB052-E796-2047-A398-6C6FCCA6419A}"/>
              </a:ext>
            </a:extLst>
          </p:cNvPr>
          <p:cNvSpPr/>
          <p:nvPr/>
        </p:nvSpPr>
        <p:spPr>
          <a:xfrm>
            <a:off x="304800" y="5067300"/>
            <a:ext cx="76200" cy="762000"/>
          </a:xfrm>
          <a:prstGeom prst="rect">
            <a:avLst/>
          </a:prstGeom>
          <a:solidFill>
            <a:srgbClr val="9A6A1E"/>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5" name="TextBox 34">
            <a:extLst>
              <a:ext uri="{FF2B5EF4-FFF2-40B4-BE49-F238E27FC236}">
                <a16:creationId xmlns:a16="http://schemas.microsoft.com/office/drawing/2014/main" id="{E19C2F9E-E921-1B42-99AF-7021999D57B3}"/>
              </a:ext>
            </a:extLst>
          </p:cNvPr>
          <p:cNvSpPr txBox="1"/>
          <p:nvPr/>
        </p:nvSpPr>
        <p:spPr>
          <a:xfrm>
            <a:off x="533400" y="5130800"/>
            <a:ext cx="4368800" cy="635000"/>
          </a:xfrm>
          <a:prstGeom prst="rect">
            <a:avLst/>
          </a:prstGeom>
          <a:noFill/>
          <a:ln>
            <a:noFill/>
          </a:ln>
        </p:spPr>
        <p:txBody>
          <a:bodyPr vertOverflow="overflow" vert="horz" wrap="square" rtlCol="0" anchor="ctr" anchorCtr="0">
            <a:noAutofit/>
          </a:bodyPr>
          <a:lstStyle/>
          <a:p>
            <a:pPr algn="l">
              <a:spcAft>
                <a:spcPts val="100"/>
              </a:spcAft>
              <a:buNone/>
            </a:pPr>
            <a:r>
              <a:rPr lang="en-US" sz="900" b="1" spc="80">
                <a:solidFill>
                  <a:srgbClr val="9A6A1E"/>
                </a:solidFill>
                <a:latin typeface="Georgia" panose="02040502050405020303" pitchFamily="18" charset="0"/>
              </a:rPr>
              <a:t>L — LEGAL</a:t>
            </a:r>
          </a:p>
          <a:p>
            <a:pPr algn="l">
              <a:spcAft>
                <a:spcPts val="200"/>
              </a:spcAft>
              <a:buNone/>
            </a:pPr>
            <a:r>
              <a:rPr lang="en-US" sz="1500" b="1">
                <a:solidFill>
                  <a:srgbClr val="9A6A1E"/>
                </a:solidFill>
                <a:latin typeface="Georgia" panose="02040502050405020303" pitchFamily="18" charset="0"/>
              </a:rPr>
              <a:t>Trade Law and Compliance</a:t>
            </a:r>
          </a:p>
          <a:p>
            <a:pPr algn="l">
              <a:lnSpc>
                <a:spcPts val="1200"/>
              </a:lnSpc>
              <a:buNone/>
            </a:pPr>
            <a:r>
              <a:rPr lang="en-US" sz="1000">
                <a:solidFill>
                  <a:srgbClr val="2B2B2B"/>
                </a:solidFill>
                <a:latin typeface="Georgia" panose="02040502050405020303" pitchFamily="18" charset="0"/>
              </a:rPr>
              <a:t>Export controls, EU CSRD reporting and tariff rules are all tightening globally</a:t>
            </a:r>
          </a:p>
        </p:txBody>
      </p:sp>
      <p:sp>
        <p:nvSpPr>
          <p:cNvPr id="36" name="Right Arrow 35">
            <a:extLst>
              <a:ext uri="{FF2B5EF4-FFF2-40B4-BE49-F238E27FC236}">
                <a16:creationId xmlns:a16="http://schemas.microsoft.com/office/drawing/2014/main" id="{5AB534B6-4238-3440-9A40-5FAB00BA1764}"/>
              </a:ext>
            </a:extLst>
          </p:cNvPr>
          <p:cNvSpPr/>
          <p:nvPr/>
        </p:nvSpPr>
        <p:spPr>
          <a:xfrm>
            <a:off x="5308600" y="5334000"/>
            <a:ext cx="381000" cy="228600"/>
          </a:xfrm>
          <a:prstGeom prst="rightArrow">
            <a:avLst/>
          </a:prstGeom>
          <a:solidFill>
            <a:srgbClr val="9A6A1E"/>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7" name="TextBox 36">
            <a:extLst>
              <a:ext uri="{FF2B5EF4-FFF2-40B4-BE49-F238E27FC236}">
                <a16:creationId xmlns:a16="http://schemas.microsoft.com/office/drawing/2014/main" id="{744ED4EA-2B77-9440-96DF-E12129BC852F}"/>
              </a:ext>
            </a:extLst>
          </p:cNvPr>
          <p:cNvSpPr txBox="1"/>
          <p:nvPr/>
        </p:nvSpPr>
        <p:spPr>
          <a:xfrm>
            <a:off x="5969000" y="5130800"/>
            <a:ext cx="4267200" cy="635000"/>
          </a:xfrm>
          <a:prstGeom prst="rect">
            <a:avLst/>
          </a:prstGeom>
          <a:noFill/>
          <a:ln>
            <a:noFill/>
          </a:ln>
        </p:spPr>
        <p:txBody>
          <a:bodyPr vertOverflow="overflow" vert="horz" wrap="square" rtlCol="0" anchor="ctr" anchorCtr="0">
            <a:noAutofit/>
          </a:bodyPr>
          <a:lstStyle/>
          <a:p>
            <a:pPr algn="l">
              <a:spcAft>
                <a:spcPts val="200"/>
              </a:spcAft>
              <a:buNone/>
            </a:pPr>
            <a:r>
              <a:rPr lang="en-US" sz="850" b="1" spc="120">
                <a:solidFill>
                  <a:srgbClr val="B23A2E"/>
                </a:solidFill>
                <a:latin typeface="Georgia" panose="02040502050405020303" pitchFamily="18" charset="0"/>
              </a:rPr>
              <a:t>NINTENDO IMPACT</a:t>
            </a:r>
          </a:p>
          <a:p>
            <a:pPr algn="l">
              <a:lnSpc>
                <a:spcPts val="1250"/>
              </a:lnSpc>
              <a:buNone/>
            </a:pPr>
            <a:r>
              <a:rPr lang="en-US" sz="1050">
                <a:solidFill>
                  <a:srgbClr val="2B2B2B"/>
                </a:solidFill>
                <a:latin typeface="Georgia" panose="02040502050405020303" pitchFamily="18" charset="0"/>
              </a:rPr>
              <a:t>China's rare earth export bans, US chip sanctions and EU sustainability reporting requirements</a:t>
            </a:r>
          </a:p>
        </p:txBody>
      </p:sp>
      <p:sp>
        <p:nvSpPr>
          <p:cNvPr id="38" name="Rounded Rectangle 37">
            <a:extLst>
              <a:ext uri="{FF2B5EF4-FFF2-40B4-BE49-F238E27FC236}">
                <a16:creationId xmlns:a16="http://schemas.microsoft.com/office/drawing/2014/main" id="{A1C0198E-6267-3349-8BDC-0DE7E91EFDC9}"/>
              </a:ext>
            </a:extLst>
          </p:cNvPr>
          <p:cNvSpPr/>
          <p:nvPr/>
        </p:nvSpPr>
        <p:spPr>
          <a:xfrm>
            <a:off x="10464800" y="5257800"/>
            <a:ext cx="1117600" cy="381000"/>
          </a:xfrm>
          <a:prstGeom prst="roundRect">
            <a:avLst/>
          </a:prstGeom>
          <a:solidFill>
            <a:srgbClr val="FFFFFF"/>
          </a:solidFill>
          <a:ln w="19050" cap="flat" cmpd="sng" algn="ctr">
            <a:solidFill>
              <a:srgbClr val="2E6FB8"/>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US" sz="900" b="1">
                <a:solidFill>
                  <a:srgbClr val="2E6FB8"/>
                </a:solidFill>
                <a:latin typeface="Georgia"/>
              </a:rPr>
              <a:t>HIGH</a:t>
            </a:r>
          </a:p>
        </p:txBody>
      </p:sp>
    </p:spTree>
    <p:extLst>
      <p:ext uri="{BB962C8B-B14F-4D97-AF65-F5344CB8AC3E}">
        <p14:creationId xmlns:p14="http://schemas.microsoft.com/office/powerpoint/2010/main" val="31258739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5F1E8">
            <a:alpha val="100000"/>
          </a:srgbClr>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863ABA2-4279-1141-943F-4EB058CBD3B5}"/>
              </a:ext>
            </a:extLst>
          </p:cNvPr>
          <p:cNvSpPr txBox="1"/>
          <p:nvPr/>
        </p:nvSpPr>
        <p:spPr>
          <a:xfrm>
            <a:off x="508000" y="685800"/>
            <a:ext cx="11176000" cy="523220"/>
          </a:xfrm>
          <a:prstGeom prst="rect">
            <a:avLst/>
          </a:prstGeom>
          <a:noFill/>
        </p:spPr>
        <p:txBody>
          <a:bodyPr vertOverflow="overflow" vert="horz" wrap="square" rtlCol="0" anchor="t">
            <a:spAutoFit/>
          </a:bodyPr>
          <a:lstStyle/>
          <a:p>
            <a:pPr algn="l"/>
            <a:r>
              <a:rPr lang="en-US" sz="2800" b="1">
                <a:solidFill>
                  <a:srgbClr val="1A1A1A"/>
                </a:solidFill>
                <a:latin typeface="Georgia" panose="02040502050405020303" pitchFamily="18" charset="0"/>
                <a:cs typeface="Times New Roman"/>
              </a:rPr>
              <a:t>Workforce strategy + DEI</a:t>
            </a:r>
          </a:p>
        </p:txBody>
      </p:sp>
      <p:sp>
        <p:nvSpPr>
          <p:cNvPr id="7" name="TextBox 6">
            <a:extLst>
              <a:ext uri="{FF2B5EF4-FFF2-40B4-BE49-F238E27FC236}">
                <a16:creationId xmlns:a16="http://schemas.microsoft.com/office/drawing/2014/main" id="{45796D0D-3B7E-A24B-B944-B5F490EA9D1D}"/>
              </a:ext>
            </a:extLst>
          </p:cNvPr>
          <p:cNvSpPr txBox="1"/>
          <p:nvPr/>
        </p:nvSpPr>
        <p:spPr>
          <a:xfrm>
            <a:off x="508000" y="1193800"/>
            <a:ext cx="11176000" cy="307777"/>
          </a:xfrm>
          <a:prstGeom prst="rect">
            <a:avLst/>
          </a:prstGeom>
          <a:noFill/>
        </p:spPr>
        <p:txBody>
          <a:bodyPr vertOverflow="overflow" vert="horz" wrap="square" rtlCol="0" anchor="t">
            <a:spAutoFit/>
          </a:bodyPr>
          <a:lstStyle/>
          <a:p>
            <a:pPr algn="l"/>
            <a:r>
              <a:rPr lang="en-US" sz="1400" i="1">
                <a:solidFill>
                  <a:srgbClr val="4A5568"/>
                </a:solidFill>
                <a:latin typeface="Georgia" panose="02040502050405020303" pitchFamily="18" charset="0"/>
                <a:cs typeface="Times New Roman"/>
              </a:rPr>
              <a:t>Long tenure is Nintendo's moat—but the DEI picture is uneven across regions.</a:t>
            </a:r>
          </a:p>
        </p:txBody>
      </p:sp>
      <p:sp>
        <p:nvSpPr>
          <p:cNvPr id="8" name="Rectangle 7">
            <a:extLst>
              <a:ext uri="{FF2B5EF4-FFF2-40B4-BE49-F238E27FC236}">
                <a16:creationId xmlns:a16="http://schemas.microsoft.com/office/drawing/2014/main" id="{57554A8C-147E-BE42-921E-4F91EB56FC54}"/>
              </a:ext>
            </a:extLst>
          </p:cNvPr>
          <p:cNvSpPr/>
          <p:nvPr/>
        </p:nvSpPr>
        <p:spPr>
          <a:xfrm>
            <a:off x="508000" y="1752600"/>
            <a:ext cx="3556000" cy="1651000"/>
          </a:xfrm>
          <a:prstGeom prst="rect">
            <a:avLst/>
          </a:prstGeom>
          <a:solidFill>
            <a:srgbClr val="FFFFFF"/>
          </a:solidFill>
          <a:ln w="6350" cap="flat" cmpd="sng" algn="ctr">
            <a:solidFill>
              <a:srgbClr val="E5DED0"/>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 name="Rectangle 8">
            <a:extLst>
              <a:ext uri="{FF2B5EF4-FFF2-40B4-BE49-F238E27FC236}">
                <a16:creationId xmlns:a16="http://schemas.microsoft.com/office/drawing/2014/main" id="{FBC4A2FA-3E47-BC41-82AF-16A4DFCF46C2}"/>
              </a:ext>
            </a:extLst>
          </p:cNvPr>
          <p:cNvSpPr/>
          <p:nvPr/>
        </p:nvSpPr>
        <p:spPr>
          <a:xfrm>
            <a:off x="508000" y="1752600"/>
            <a:ext cx="73660" cy="1651000"/>
          </a:xfrm>
          <a:prstGeom prst="rect">
            <a:avLst/>
          </a:prstGeom>
          <a:solidFill>
            <a:srgbClr val="E60012"/>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 name="TextBox 9">
            <a:extLst>
              <a:ext uri="{FF2B5EF4-FFF2-40B4-BE49-F238E27FC236}">
                <a16:creationId xmlns:a16="http://schemas.microsoft.com/office/drawing/2014/main" id="{82D81F47-840C-DC4E-9DA3-02AE69E432C3}"/>
              </a:ext>
            </a:extLst>
          </p:cNvPr>
          <p:cNvSpPr txBox="1"/>
          <p:nvPr/>
        </p:nvSpPr>
        <p:spPr>
          <a:xfrm>
            <a:off x="736600" y="1879600"/>
            <a:ext cx="3175000" cy="646331"/>
          </a:xfrm>
          <a:prstGeom prst="rect">
            <a:avLst/>
          </a:prstGeom>
          <a:noFill/>
        </p:spPr>
        <p:txBody>
          <a:bodyPr vertOverflow="overflow" vert="horz" wrap="square" rtlCol="0" anchor="t">
            <a:spAutoFit/>
          </a:bodyPr>
          <a:lstStyle/>
          <a:p>
            <a:pPr algn="l"/>
            <a:r>
              <a:rPr lang="en-US" sz="3600" b="1">
                <a:solidFill>
                  <a:srgbClr val="E60012"/>
                </a:solidFill>
                <a:latin typeface="Georgia" panose="02040502050405020303" pitchFamily="18" charset="0"/>
                <a:cs typeface="Times New Roman"/>
              </a:rPr>
              <a:t>14.4 yrs</a:t>
            </a:r>
          </a:p>
        </p:txBody>
      </p:sp>
      <p:sp>
        <p:nvSpPr>
          <p:cNvPr id="11" name="TextBox 10">
            <a:extLst>
              <a:ext uri="{FF2B5EF4-FFF2-40B4-BE49-F238E27FC236}">
                <a16:creationId xmlns:a16="http://schemas.microsoft.com/office/drawing/2014/main" id="{7998E386-1C24-5B46-91E6-353393343379}"/>
              </a:ext>
            </a:extLst>
          </p:cNvPr>
          <p:cNvSpPr txBox="1"/>
          <p:nvPr/>
        </p:nvSpPr>
        <p:spPr>
          <a:xfrm>
            <a:off x="736600" y="2565400"/>
            <a:ext cx="3175000" cy="304800"/>
          </a:xfrm>
          <a:prstGeom prst="rect">
            <a:avLst/>
          </a:prstGeom>
          <a:noFill/>
        </p:spPr>
        <p:txBody>
          <a:bodyPr vertOverflow="overflow" vert="horz" wrap="square" rtlCol="0" anchor="t">
            <a:spAutoFit/>
          </a:bodyPr>
          <a:lstStyle/>
          <a:p>
            <a:pPr algn="l"/>
            <a:r>
              <a:rPr lang="en-US" sz="1300" b="1">
                <a:solidFill>
                  <a:srgbClr val="1A1A1A"/>
                </a:solidFill>
                <a:latin typeface="Calibri"/>
                <a:cs typeface="Calibri"/>
              </a:rPr>
              <a:t>Avg tenure at Nintendo Japan</a:t>
            </a:r>
          </a:p>
        </p:txBody>
      </p:sp>
      <p:sp>
        <p:nvSpPr>
          <p:cNvPr id="12" name="TextBox 11">
            <a:extLst>
              <a:ext uri="{FF2B5EF4-FFF2-40B4-BE49-F238E27FC236}">
                <a16:creationId xmlns:a16="http://schemas.microsoft.com/office/drawing/2014/main" id="{A0651086-E559-DE43-976E-60883F5E8A6B}"/>
              </a:ext>
            </a:extLst>
          </p:cNvPr>
          <p:cNvSpPr txBox="1"/>
          <p:nvPr/>
        </p:nvSpPr>
        <p:spPr>
          <a:xfrm>
            <a:off x="736600" y="2870200"/>
            <a:ext cx="3175000" cy="406400"/>
          </a:xfrm>
          <a:prstGeom prst="rect">
            <a:avLst/>
          </a:prstGeom>
          <a:noFill/>
        </p:spPr>
        <p:txBody>
          <a:bodyPr vertOverflow="overflow" vert="horz" wrap="square" rtlCol="0" anchor="t">
            <a:spAutoFit/>
          </a:bodyPr>
          <a:lstStyle/>
          <a:p>
            <a:pPr algn="l"/>
            <a:r>
              <a:rPr lang="en-US" sz="1100" i="1">
                <a:solidFill>
                  <a:srgbClr val="4A5568"/>
                </a:solidFill>
                <a:latin typeface="Calibri"/>
                <a:cs typeface="Calibri"/>
              </a:rPr>
              <a:t>vs 12.5 yrs national average</a:t>
            </a:r>
          </a:p>
        </p:txBody>
      </p:sp>
      <p:sp>
        <p:nvSpPr>
          <p:cNvPr id="13" name="Rectangle 12">
            <a:extLst>
              <a:ext uri="{FF2B5EF4-FFF2-40B4-BE49-F238E27FC236}">
                <a16:creationId xmlns:a16="http://schemas.microsoft.com/office/drawing/2014/main" id="{6A51FB4A-B622-144F-AC9B-C401BB89218D}"/>
              </a:ext>
            </a:extLst>
          </p:cNvPr>
          <p:cNvSpPr/>
          <p:nvPr/>
        </p:nvSpPr>
        <p:spPr>
          <a:xfrm>
            <a:off x="4318000" y="1752600"/>
            <a:ext cx="3556000" cy="1651000"/>
          </a:xfrm>
          <a:prstGeom prst="rect">
            <a:avLst/>
          </a:prstGeom>
          <a:solidFill>
            <a:srgbClr val="FFFFFF"/>
          </a:solidFill>
          <a:ln w="6350" cap="flat" cmpd="sng" algn="ctr">
            <a:solidFill>
              <a:srgbClr val="E5DED0"/>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4" name="Rectangle 13">
            <a:extLst>
              <a:ext uri="{FF2B5EF4-FFF2-40B4-BE49-F238E27FC236}">
                <a16:creationId xmlns:a16="http://schemas.microsoft.com/office/drawing/2014/main" id="{FF672A16-C97A-C94B-929B-98136B7B98F4}"/>
              </a:ext>
            </a:extLst>
          </p:cNvPr>
          <p:cNvSpPr/>
          <p:nvPr/>
        </p:nvSpPr>
        <p:spPr>
          <a:xfrm>
            <a:off x="4318000" y="1752600"/>
            <a:ext cx="73660" cy="1651000"/>
          </a:xfrm>
          <a:prstGeom prst="rect">
            <a:avLst/>
          </a:prstGeom>
          <a:solidFill>
            <a:srgbClr val="E60012"/>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5" name="TextBox 14">
            <a:extLst>
              <a:ext uri="{FF2B5EF4-FFF2-40B4-BE49-F238E27FC236}">
                <a16:creationId xmlns:a16="http://schemas.microsoft.com/office/drawing/2014/main" id="{5CC78656-5A84-8946-85AC-4A1BCCC2821E}"/>
              </a:ext>
            </a:extLst>
          </p:cNvPr>
          <p:cNvSpPr txBox="1"/>
          <p:nvPr/>
        </p:nvSpPr>
        <p:spPr>
          <a:xfrm>
            <a:off x="4546600" y="1879600"/>
            <a:ext cx="3175000" cy="646331"/>
          </a:xfrm>
          <a:prstGeom prst="rect">
            <a:avLst/>
          </a:prstGeom>
          <a:noFill/>
        </p:spPr>
        <p:txBody>
          <a:bodyPr vertOverflow="overflow" vert="horz" wrap="square" rtlCol="0" anchor="t">
            <a:spAutoFit/>
          </a:bodyPr>
          <a:lstStyle/>
          <a:p>
            <a:pPr algn="l"/>
            <a:r>
              <a:rPr lang="en-US" sz="3600" b="1">
                <a:solidFill>
                  <a:srgbClr val="E60012"/>
                </a:solidFill>
                <a:latin typeface="Georgia" panose="02040502050405020303" pitchFamily="18" charset="0"/>
                <a:cs typeface="Times New Roman"/>
              </a:rPr>
              <a:t>10 yrs</a:t>
            </a:r>
          </a:p>
        </p:txBody>
      </p:sp>
      <p:sp>
        <p:nvSpPr>
          <p:cNvPr id="16" name="TextBox 15">
            <a:extLst>
              <a:ext uri="{FF2B5EF4-FFF2-40B4-BE49-F238E27FC236}">
                <a16:creationId xmlns:a16="http://schemas.microsoft.com/office/drawing/2014/main" id="{FA96153D-61D5-0541-BD6C-07A4E929985E}"/>
              </a:ext>
            </a:extLst>
          </p:cNvPr>
          <p:cNvSpPr txBox="1"/>
          <p:nvPr/>
        </p:nvSpPr>
        <p:spPr>
          <a:xfrm>
            <a:off x="4546600" y="2565400"/>
            <a:ext cx="3175000" cy="304800"/>
          </a:xfrm>
          <a:prstGeom prst="rect">
            <a:avLst/>
          </a:prstGeom>
          <a:noFill/>
        </p:spPr>
        <p:txBody>
          <a:bodyPr vertOverflow="overflow" vert="horz" wrap="square" rtlCol="0" anchor="t">
            <a:spAutoFit/>
          </a:bodyPr>
          <a:lstStyle/>
          <a:p>
            <a:pPr algn="l"/>
            <a:r>
              <a:rPr lang="en-US" sz="1300" b="1">
                <a:solidFill>
                  <a:srgbClr val="1A1A1A"/>
                </a:solidFill>
                <a:latin typeface="Calibri"/>
                <a:cs typeface="Calibri"/>
              </a:rPr>
              <a:t>Avg tenure at Nintendo of America</a:t>
            </a:r>
          </a:p>
        </p:txBody>
      </p:sp>
      <p:sp>
        <p:nvSpPr>
          <p:cNvPr id="17" name="TextBox 16">
            <a:extLst>
              <a:ext uri="{FF2B5EF4-FFF2-40B4-BE49-F238E27FC236}">
                <a16:creationId xmlns:a16="http://schemas.microsoft.com/office/drawing/2014/main" id="{F70D11D7-9321-E94A-AF02-7E0841EF8C78}"/>
              </a:ext>
            </a:extLst>
          </p:cNvPr>
          <p:cNvSpPr txBox="1"/>
          <p:nvPr/>
        </p:nvSpPr>
        <p:spPr>
          <a:xfrm>
            <a:off x="4546600" y="2870200"/>
            <a:ext cx="3175000" cy="406400"/>
          </a:xfrm>
          <a:prstGeom prst="rect">
            <a:avLst/>
          </a:prstGeom>
          <a:noFill/>
        </p:spPr>
        <p:txBody>
          <a:bodyPr vertOverflow="overflow" vert="horz" wrap="square" rtlCol="0" anchor="t">
            <a:spAutoFit/>
          </a:bodyPr>
          <a:lstStyle/>
          <a:p>
            <a:pPr algn="l"/>
            <a:r>
              <a:rPr lang="en-US" sz="1100" i="1">
                <a:solidFill>
                  <a:srgbClr val="4A5568"/>
                </a:solidFill>
                <a:latin typeface="Calibri"/>
                <a:cs typeface="Calibri"/>
              </a:rPr>
              <a:t>vs 4 yrs national average</a:t>
            </a:r>
          </a:p>
        </p:txBody>
      </p:sp>
      <p:sp>
        <p:nvSpPr>
          <p:cNvPr id="18" name="Rectangle 17">
            <a:extLst>
              <a:ext uri="{FF2B5EF4-FFF2-40B4-BE49-F238E27FC236}">
                <a16:creationId xmlns:a16="http://schemas.microsoft.com/office/drawing/2014/main" id="{0D94B1C1-F90D-7142-8FA7-9491DDA6F216}"/>
              </a:ext>
            </a:extLst>
          </p:cNvPr>
          <p:cNvSpPr/>
          <p:nvPr/>
        </p:nvSpPr>
        <p:spPr>
          <a:xfrm>
            <a:off x="8128000" y="1752600"/>
            <a:ext cx="3556000" cy="1651000"/>
          </a:xfrm>
          <a:prstGeom prst="rect">
            <a:avLst/>
          </a:prstGeom>
          <a:solidFill>
            <a:srgbClr val="FFFFFF"/>
          </a:solidFill>
          <a:ln w="6350" cap="flat" cmpd="sng" algn="ctr">
            <a:solidFill>
              <a:srgbClr val="E5DED0"/>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9" name="Rectangle 18">
            <a:extLst>
              <a:ext uri="{FF2B5EF4-FFF2-40B4-BE49-F238E27FC236}">
                <a16:creationId xmlns:a16="http://schemas.microsoft.com/office/drawing/2014/main" id="{9420228D-AA66-6C44-BAD2-266A3217976D}"/>
              </a:ext>
            </a:extLst>
          </p:cNvPr>
          <p:cNvSpPr/>
          <p:nvPr/>
        </p:nvSpPr>
        <p:spPr>
          <a:xfrm>
            <a:off x="8128000" y="1752600"/>
            <a:ext cx="73660" cy="1651000"/>
          </a:xfrm>
          <a:prstGeom prst="rect">
            <a:avLst/>
          </a:prstGeom>
          <a:solidFill>
            <a:srgbClr val="E60012"/>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0" name="TextBox 19">
            <a:extLst>
              <a:ext uri="{FF2B5EF4-FFF2-40B4-BE49-F238E27FC236}">
                <a16:creationId xmlns:a16="http://schemas.microsoft.com/office/drawing/2014/main" id="{00E15C8A-D475-704F-8468-DB628065A79F}"/>
              </a:ext>
            </a:extLst>
          </p:cNvPr>
          <p:cNvSpPr txBox="1"/>
          <p:nvPr/>
        </p:nvSpPr>
        <p:spPr>
          <a:xfrm>
            <a:off x="8356600" y="1879600"/>
            <a:ext cx="3175000" cy="646331"/>
          </a:xfrm>
          <a:prstGeom prst="rect">
            <a:avLst/>
          </a:prstGeom>
          <a:noFill/>
        </p:spPr>
        <p:txBody>
          <a:bodyPr vertOverflow="overflow" vert="horz" wrap="square" rtlCol="0" anchor="t">
            <a:spAutoFit/>
          </a:bodyPr>
          <a:lstStyle/>
          <a:p>
            <a:pPr algn="l"/>
            <a:r>
              <a:rPr lang="en-US" sz="3600" b="1">
                <a:solidFill>
                  <a:srgbClr val="E60012"/>
                </a:solidFill>
                <a:latin typeface="Georgia" panose="02040502050405020303" pitchFamily="18" charset="0"/>
                <a:cs typeface="Times New Roman"/>
              </a:rPr>
              <a:t>~24%</a:t>
            </a:r>
          </a:p>
        </p:txBody>
      </p:sp>
      <p:sp>
        <p:nvSpPr>
          <p:cNvPr id="21" name="TextBox 20">
            <a:extLst>
              <a:ext uri="{FF2B5EF4-FFF2-40B4-BE49-F238E27FC236}">
                <a16:creationId xmlns:a16="http://schemas.microsoft.com/office/drawing/2014/main" id="{A59F0AB6-457D-1742-A5BF-7154F5B36A29}"/>
              </a:ext>
            </a:extLst>
          </p:cNvPr>
          <p:cNvSpPr txBox="1"/>
          <p:nvPr/>
        </p:nvSpPr>
        <p:spPr>
          <a:xfrm>
            <a:off x="8356600" y="2565400"/>
            <a:ext cx="3175000" cy="304800"/>
          </a:xfrm>
          <a:prstGeom prst="rect">
            <a:avLst/>
          </a:prstGeom>
          <a:noFill/>
        </p:spPr>
        <p:txBody>
          <a:bodyPr vertOverflow="overflow" vert="horz" wrap="square" rtlCol="0" anchor="t">
            <a:spAutoFit/>
          </a:bodyPr>
          <a:lstStyle/>
          <a:p>
            <a:pPr algn="l"/>
            <a:r>
              <a:rPr lang="en-US" sz="1300" b="1">
                <a:solidFill>
                  <a:srgbClr val="1A1A1A"/>
                </a:solidFill>
                <a:latin typeface="Calibri"/>
                <a:cs typeface="Calibri"/>
              </a:rPr>
              <a:t>Women in manager roles globally</a:t>
            </a:r>
          </a:p>
        </p:txBody>
      </p:sp>
      <p:sp>
        <p:nvSpPr>
          <p:cNvPr id="22" name="TextBox 21">
            <a:extLst>
              <a:ext uri="{FF2B5EF4-FFF2-40B4-BE49-F238E27FC236}">
                <a16:creationId xmlns:a16="http://schemas.microsoft.com/office/drawing/2014/main" id="{F0BDC061-4BDA-5E41-9F1A-DFCB076A9F75}"/>
              </a:ext>
            </a:extLst>
          </p:cNvPr>
          <p:cNvSpPr txBox="1"/>
          <p:nvPr/>
        </p:nvSpPr>
        <p:spPr>
          <a:xfrm>
            <a:off x="8356600" y="2870200"/>
            <a:ext cx="3175000" cy="406400"/>
          </a:xfrm>
          <a:prstGeom prst="rect">
            <a:avLst/>
          </a:prstGeom>
          <a:noFill/>
        </p:spPr>
        <p:txBody>
          <a:bodyPr vertOverflow="overflow" vert="horz" wrap="square" rtlCol="0" anchor="t">
            <a:spAutoFit/>
          </a:bodyPr>
          <a:lstStyle/>
          <a:p>
            <a:pPr algn="l"/>
            <a:r>
              <a:rPr lang="en-US" sz="1100" i="1">
                <a:solidFill>
                  <a:srgbClr val="4A5568"/>
                </a:solidFill>
                <a:latin typeface="Calibri"/>
                <a:cs typeface="Calibri"/>
              </a:rPr>
              <a:t>but only 4% at Nintendo Japan</a:t>
            </a:r>
          </a:p>
        </p:txBody>
      </p:sp>
      <p:sp>
        <p:nvSpPr>
          <p:cNvPr id="23" name="TextBox 22">
            <a:extLst>
              <a:ext uri="{FF2B5EF4-FFF2-40B4-BE49-F238E27FC236}">
                <a16:creationId xmlns:a16="http://schemas.microsoft.com/office/drawing/2014/main" id="{A48B6C6A-16F9-1144-9DA9-72C048C33DFB}"/>
              </a:ext>
            </a:extLst>
          </p:cNvPr>
          <p:cNvSpPr txBox="1"/>
          <p:nvPr/>
        </p:nvSpPr>
        <p:spPr>
          <a:xfrm>
            <a:off x="508000" y="3683000"/>
            <a:ext cx="5461000" cy="279400"/>
          </a:xfrm>
          <a:prstGeom prst="rect">
            <a:avLst/>
          </a:prstGeom>
          <a:noFill/>
        </p:spPr>
        <p:txBody>
          <a:bodyPr vertOverflow="overflow" vert="horz" wrap="square" rtlCol="0" anchor="t">
            <a:spAutoFit/>
          </a:bodyPr>
          <a:lstStyle/>
          <a:p>
            <a:pPr algn="l"/>
            <a:r>
              <a:rPr lang="en-US" sz="1200" b="1">
                <a:solidFill>
                  <a:srgbClr val="E60012"/>
                </a:solidFill>
                <a:latin typeface="Calibri"/>
                <a:cs typeface="Calibri"/>
              </a:rPr>
              <a:t>RETENTION AS COMPETITIVE STRATEGY</a:t>
            </a:r>
          </a:p>
        </p:txBody>
      </p:sp>
      <p:sp>
        <p:nvSpPr>
          <p:cNvPr id="24" name="TextBox 23">
            <a:extLst>
              <a:ext uri="{FF2B5EF4-FFF2-40B4-BE49-F238E27FC236}">
                <a16:creationId xmlns:a16="http://schemas.microsoft.com/office/drawing/2014/main" id="{C9C41043-F8FA-1A40-925F-6DA497E0D968}"/>
              </a:ext>
            </a:extLst>
          </p:cNvPr>
          <p:cNvSpPr txBox="1"/>
          <p:nvPr/>
        </p:nvSpPr>
        <p:spPr>
          <a:xfrm>
            <a:off x="6223000" y="3683000"/>
            <a:ext cx="5461000" cy="279400"/>
          </a:xfrm>
          <a:prstGeom prst="rect">
            <a:avLst/>
          </a:prstGeom>
          <a:noFill/>
        </p:spPr>
        <p:txBody>
          <a:bodyPr vertOverflow="overflow" vert="horz" wrap="square" rtlCol="0" anchor="t">
            <a:spAutoFit/>
          </a:bodyPr>
          <a:lstStyle/>
          <a:p>
            <a:pPr algn="l"/>
            <a:r>
              <a:rPr lang="en-US" sz="1200" b="1">
                <a:solidFill>
                  <a:srgbClr val="E60012"/>
                </a:solidFill>
                <a:latin typeface="Calibri"/>
                <a:cs typeface="Calibri"/>
              </a:rPr>
              <a:t>THE DEI GAP</a:t>
            </a:r>
          </a:p>
        </p:txBody>
      </p:sp>
      <p:sp>
        <p:nvSpPr>
          <p:cNvPr id="25" name="Rectangle 24">
            <a:extLst>
              <a:ext uri="{FF2B5EF4-FFF2-40B4-BE49-F238E27FC236}">
                <a16:creationId xmlns:a16="http://schemas.microsoft.com/office/drawing/2014/main" id="{F2BF1C15-97EC-E647-BD12-9DD80C6E2604}"/>
              </a:ext>
            </a:extLst>
          </p:cNvPr>
          <p:cNvSpPr/>
          <p:nvPr/>
        </p:nvSpPr>
        <p:spPr>
          <a:xfrm>
            <a:off x="508000" y="3986050"/>
            <a:ext cx="5461000" cy="1930400"/>
          </a:xfrm>
          <a:prstGeom prst="rect">
            <a:avLst/>
          </a:prstGeom>
          <a:solidFill>
            <a:srgbClr val="FFFFFF"/>
          </a:solidFill>
          <a:ln w="6350" cap="flat" cmpd="sng" algn="ctr">
            <a:solidFill>
              <a:srgbClr val="E5DED0"/>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latin typeface="Calibri" panose="020F0502020204030204" pitchFamily="34" charset="0"/>
              <a:cs typeface="Calibri" panose="020F0502020204030204" pitchFamily="34" charset="0"/>
            </a:endParaRPr>
          </a:p>
        </p:txBody>
      </p:sp>
      <p:sp>
        <p:nvSpPr>
          <p:cNvPr id="26" name="Rectangle 25">
            <a:extLst>
              <a:ext uri="{FF2B5EF4-FFF2-40B4-BE49-F238E27FC236}">
                <a16:creationId xmlns:a16="http://schemas.microsoft.com/office/drawing/2014/main" id="{1DF3707C-427C-B84D-B1C7-C8BAE3456437}"/>
              </a:ext>
            </a:extLst>
          </p:cNvPr>
          <p:cNvSpPr/>
          <p:nvPr/>
        </p:nvSpPr>
        <p:spPr>
          <a:xfrm>
            <a:off x="6223000" y="3986050"/>
            <a:ext cx="5461000" cy="1930400"/>
          </a:xfrm>
          <a:prstGeom prst="rect">
            <a:avLst/>
          </a:prstGeom>
          <a:solidFill>
            <a:srgbClr val="FFFFFF"/>
          </a:solidFill>
          <a:ln w="6350" cap="flat" cmpd="sng" algn="ctr">
            <a:solidFill>
              <a:srgbClr val="E5DED0"/>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latin typeface="Calibri" panose="020F0502020204030204" pitchFamily="34" charset="0"/>
              <a:cs typeface="Calibri" panose="020F0502020204030204" pitchFamily="34" charset="0"/>
            </a:endParaRPr>
          </a:p>
        </p:txBody>
      </p:sp>
      <p:sp>
        <p:nvSpPr>
          <p:cNvPr id="27" name="Lower1">
            <a:extLst>
              <a:ext uri="{FF2B5EF4-FFF2-40B4-BE49-F238E27FC236}">
                <a16:creationId xmlns:a16="http://schemas.microsoft.com/office/drawing/2014/main" id="{D918D829-A976-354E-97FE-F3A6F779EAE5}"/>
              </a:ext>
            </a:extLst>
          </p:cNvPr>
          <p:cNvSpPr txBox="1"/>
          <p:nvPr/>
        </p:nvSpPr>
        <p:spPr>
          <a:xfrm>
            <a:off x="736600" y="4138450"/>
            <a:ext cx="5003800" cy="1651000"/>
          </a:xfrm>
          <a:prstGeom prst="rect">
            <a:avLst/>
          </a:prstGeom>
          <a:noFill/>
        </p:spPr>
        <p:txBody>
          <a:bodyPr vertOverflow="overflow" vert="horz" wrap="square" rtlCol="0" anchor="t">
            <a:noAutofit/>
          </a:bodyPr>
          <a:lstStyle/>
          <a:p>
            <a:pPr marL="228600" indent="-228600" algn="l">
              <a:lnSpc>
                <a:spcPct val="125000"/>
              </a:lnSpc>
              <a:spcAft>
                <a:spcPts val="400"/>
              </a:spcAft>
              <a:buFont typeface="Arial"/>
              <a:buChar char="•"/>
            </a:pPr>
            <a:r>
              <a:rPr lang="en-US" sz="1400">
                <a:solidFill>
                  <a:srgbClr val="4A5568"/>
                </a:solidFill>
                <a:latin typeface="Calibri" panose="020F0502020204030204" pitchFamily="34" charset="0"/>
                <a:cs typeface="Calibri" panose="020F0502020204030204" pitchFamily="34" charset="0"/>
              </a:rPr>
              <a:t>Same teams behind </a:t>
            </a:r>
            <a:r>
              <a:rPr lang="en-US" sz="1400" b="1">
                <a:solidFill>
                  <a:srgbClr val="1A1A1A"/>
                </a:solidFill>
                <a:latin typeface="Calibri" panose="020F0502020204030204" pitchFamily="34" charset="0"/>
                <a:cs typeface="Calibri" panose="020F0502020204030204" pitchFamily="34" charset="0"/>
              </a:rPr>
              <a:t>Wii, DS, 3DS, Wii U, Switch</a:t>
            </a:r>
            <a:r>
              <a:rPr lang="en-US" sz="1400">
                <a:solidFill>
                  <a:srgbClr val="4A5568"/>
                </a:solidFill>
                <a:latin typeface="Calibri" panose="020F0502020204030204" pitchFamily="34" charset="0"/>
                <a:cs typeface="Calibri" panose="020F0502020204030204" pitchFamily="34" charset="0"/>
              </a:rPr>
              <a:t> are building the next lineup — institutional knowledge compounds</a:t>
            </a:r>
          </a:p>
          <a:p>
            <a:pPr marL="228600" indent="-228600" algn="l">
              <a:lnSpc>
                <a:spcPct val="125000"/>
              </a:lnSpc>
              <a:spcAft>
                <a:spcPts val="400"/>
              </a:spcAft>
              <a:buFont typeface="Arial"/>
              <a:buChar char="•"/>
            </a:pPr>
            <a:r>
              <a:rPr lang="en-US" sz="1400">
                <a:solidFill>
                  <a:srgbClr val="4A5568"/>
                </a:solidFill>
                <a:latin typeface="Calibri" panose="020F0502020204030204" pitchFamily="34" charset="0"/>
                <a:cs typeface="Calibri" panose="020F0502020204030204" pitchFamily="34" charset="0"/>
              </a:rPr>
              <a:t>Low layoff rate; downturns hit </a:t>
            </a:r>
            <a:r>
              <a:rPr lang="en-US" sz="1400" b="1">
                <a:solidFill>
                  <a:srgbClr val="1A1A1A"/>
                </a:solidFill>
                <a:latin typeface="Calibri" panose="020F0502020204030204" pitchFamily="34" charset="0"/>
                <a:cs typeface="Calibri" panose="020F0502020204030204" pitchFamily="34" charset="0"/>
              </a:rPr>
              <a:t>top-earner salaries first</a:t>
            </a:r>
            <a:r>
              <a:rPr lang="en-US" sz="1400">
                <a:solidFill>
                  <a:srgbClr val="4A5568"/>
                </a:solidFill>
                <a:latin typeface="Calibri" panose="020F0502020204030204" pitchFamily="34" charset="0"/>
                <a:cs typeface="Calibri" panose="020F0502020204030204" pitchFamily="34" charset="0"/>
              </a:rPr>
              <a:t> — loyalty across ranks</a:t>
            </a:r>
          </a:p>
          <a:p>
            <a:pPr marL="228600" indent="-228600" algn="l">
              <a:lnSpc>
                <a:spcPct val="125000"/>
              </a:lnSpc>
              <a:spcAft>
                <a:spcPts val="400"/>
              </a:spcAft>
              <a:buFont typeface="Arial"/>
              <a:buChar char="•"/>
            </a:pPr>
            <a:r>
              <a:rPr lang="en-US" sz="1400">
                <a:solidFill>
                  <a:srgbClr val="4A5568"/>
                </a:solidFill>
                <a:latin typeface="Calibri" panose="020F0502020204030204" pitchFamily="34" charset="0"/>
                <a:cs typeface="Calibri" panose="020F0502020204030204" pitchFamily="34" charset="0"/>
              </a:rPr>
              <a:t>Manufacturing outsourced; internal roles concentrated in </a:t>
            </a:r>
            <a:r>
              <a:rPr lang="en-US" sz="1400" b="1">
                <a:solidFill>
                  <a:srgbClr val="1A1A1A"/>
                </a:solidFill>
                <a:latin typeface="Calibri" panose="020F0502020204030204" pitchFamily="34" charset="0"/>
                <a:cs typeface="Calibri" panose="020F0502020204030204" pitchFamily="34" charset="0"/>
              </a:rPr>
              <a:t>R&amp;D, creative, commercial</a:t>
            </a:r>
          </a:p>
        </p:txBody>
      </p:sp>
      <p:sp>
        <p:nvSpPr>
          <p:cNvPr id="28" name="Lower2">
            <a:extLst>
              <a:ext uri="{FF2B5EF4-FFF2-40B4-BE49-F238E27FC236}">
                <a16:creationId xmlns:a16="http://schemas.microsoft.com/office/drawing/2014/main" id="{25727DE7-EFF0-DD43-A650-C350A84CC6CF}"/>
              </a:ext>
            </a:extLst>
          </p:cNvPr>
          <p:cNvSpPr txBox="1"/>
          <p:nvPr/>
        </p:nvSpPr>
        <p:spPr>
          <a:xfrm>
            <a:off x="6451600" y="4138450"/>
            <a:ext cx="5003800" cy="1651000"/>
          </a:xfrm>
          <a:prstGeom prst="rect">
            <a:avLst/>
          </a:prstGeom>
          <a:noFill/>
        </p:spPr>
        <p:txBody>
          <a:bodyPr vertOverflow="overflow" vert="horz" wrap="square" rtlCol="0" anchor="t">
            <a:noAutofit/>
          </a:bodyPr>
          <a:lstStyle/>
          <a:p>
            <a:pPr marL="228600" indent="-228600" algn="l">
              <a:lnSpc>
                <a:spcPct val="125000"/>
              </a:lnSpc>
              <a:spcAft>
                <a:spcPts val="400"/>
              </a:spcAft>
              <a:buFont typeface="Arial"/>
              <a:buChar char="•"/>
            </a:pPr>
            <a:r>
              <a:rPr lang="en-US" sz="1400">
                <a:solidFill>
                  <a:srgbClr val="4A5568"/>
                </a:solidFill>
                <a:latin typeface="Calibri" panose="020F0502020204030204" pitchFamily="34" charset="0"/>
                <a:cs typeface="Calibri" panose="020F0502020204030204" pitchFamily="34" charset="0"/>
              </a:rPr>
              <a:t>Stark </a:t>
            </a:r>
            <a:r>
              <a:rPr lang="en-US" sz="1400" b="1">
                <a:solidFill>
                  <a:srgbClr val="1A1A1A"/>
                </a:solidFill>
                <a:latin typeface="Calibri" panose="020F0502020204030204" pitchFamily="34" charset="0"/>
                <a:cs typeface="Calibri" panose="020F0502020204030204" pitchFamily="34" charset="0"/>
              </a:rPr>
              <a:t>Japan vs. North America</a:t>
            </a:r>
            <a:r>
              <a:rPr lang="en-US" sz="1400">
                <a:solidFill>
                  <a:srgbClr val="4A5568"/>
                </a:solidFill>
                <a:latin typeface="Calibri" panose="020F0502020204030204" pitchFamily="34" charset="0"/>
                <a:cs typeface="Calibri" panose="020F0502020204030204" pitchFamily="34" charset="0"/>
              </a:rPr>
              <a:t> imbalance in DEI outcomes</a:t>
            </a:r>
          </a:p>
          <a:p>
            <a:pPr marL="228600" indent="-228600" algn="l">
              <a:lnSpc>
                <a:spcPct val="125000"/>
              </a:lnSpc>
              <a:spcAft>
                <a:spcPts val="400"/>
              </a:spcAft>
              <a:buFont typeface="Arial"/>
              <a:buChar char="•"/>
            </a:pPr>
            <a:r>
              <a:rPr lang="en-US" sz="1400">
                <a:solidFill>
                  <a:srgbClr val="4A5568"/>
                </a:solidFill>
                <a:latin typeface="Calibri" panose="020F0502020204030204" pitchFamily="34" charset="0"/>
                <a:cs typeface="Calibri" panose="020F0502020204030204" pitchFamily="34" charset="0"/>
              </a:rPr>
              <a:t>Women hold </a:t>
            </a:r>
            <a:r>
              <a:rPr lang="en-US" sz="1400" b="1">
                <a:solidFill>
                  <a:srgbClr val="1A1A1A"/>
                </a:solidFill>
                <a:latin typeface="Calibri" panose="020F0502020204030204" pitchFamily="34" charset="0"/>
                <a:cs typeface="Calibri" panose="020F0502020204030204" pitchFamily="34" charset="0"/>
              </a:rPr>
              <a:t>~24% of manager roles globally</a:t>
            </a:r>
            <a:r>
              <a:rPr lang="en-US" sz="1400">
                <a:solidFill>
                  <a:srgbClr val="4A5568"/>
                </a:solidFill>
                <a:latin typeface="Calibri" panose="020F0502020204030204" pitchFamily="34" charset="0"/>
                <a:cs typeface="Calibri" panose="020F0502020204030204" pitchFamily="34" charset="0"/>
              </a:rPr>
              <a:t> — only </a:t>
            </a:r>
            <a:r>
              <a:rPr lang="en-US" sz="1400" b="1">
                <a:solidFill>
                  <a:srgbClr val="1A1A1A"/>
                </a:solidFill>
                <a:latin typeface="Calibri" panose="020F0502020204030204" pitchFamily="34" charset="0"/>
                <a:cs typeface="Calibri" panose="020F0502020204030204" pitchFamily="34" charset="0"/>
              </a:rPr>
              <a:t>4% at Nintendo Japan</a:t>
            </a:r>
          </a:p>
          <a:p>
            <a:pPr marL="228600" indent="-228600" algn="l">
              <a:lnSpc>
                <a:spcPct val="125000"/>
              </a:lnSpc>
              <a:spcAft>
                <a:spcPts val="400"/>
              </a:spcAft>
              <a:buFont typeface="Arial"/>
              <a:buChar char="•"/>
            </a:pPr>
            <a:r>
              <a:rPr lang="en-US" sz="1400">
                <a:solidFill>
                  <a:srgbClr val="4A5568"/>
                </a:solidFill>
                <a:latin typeface="Calibri" panose="020F0502020204030204" pitchFamily="34" charset="0"/>
                <a:cs typeface="Calibri" panose="020F0502020204030204" pitchFamily="34" charset="0"/>
              </a:rPr>
              <a:t>Automation and job-displacement risk: </a:t>
            </a:r>
            <a:r>
              <a:rPr lang="en-US" sz="1400" b="1">
                <a:solidFill>
                  <a:srgbClr val="1A1A1A"/>
                </a:solidFill>
                <a:latin typeface="Calibri" panose="020F0502020204030204" pitchFamily="34" charset="0"/>
                <a:cs typeface="Calibri" panose="020F0502020204030204" pitchFamily="34" charset="0"/>
              </a:rPr>
              <a:t>more to come</a:t>
            </a:r>
          </a:p>
        </p:txBody>
      </p:sp>
      <p:sp>
        <p:nvSpPr>
          <p:cNvPr id="29" name="Rectangle 28">
            <a:extLst>
              <a:ext uri="{FF2B5EF4-FFF2-40B4-BE49-F238E27FC236}">
                <a16:creationId xmlns:a16="http://schemas.microsoft.com/office/drawing/2014/main" id="{572ED689-4D84-3B42-826B-6B8D98E4F982}"/>
              </a:ext>
            </a:extLst>
          </p:cNvPr>
          <p:cNvSpPr/>
          <p:nvPr/>
        </p:nvSpPr>
        <p:spPr>
          <a:xfrm>
            <a:off x="450178" y="6045200"/>
            <a:ext cx="11331830" cy="635000"/>
          </a:xfrm>
          <a:prstGeom prst="rect">
            <a:avLst/>
          </a:prstGeom>
          <a:solidFill>
            <a:srgbClr val="1A1A1A"/>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0" name="TextBox 29">
            <a:extLst>
              <a:ext uri="{FF2B5EF4-FFF2-40B4-BE49-F238E27FC236}">
                <a16:creationId xmlns:a16="http://schemas.microsoft.com/office/drawing/2014/main" id="{2644D566-7AD4-E247-BA98-E1D735E07D6E}"/>
              </a:ext>
            </a:extLst>
          </p:cNvPr>
          <p:cNvSpPr txBox="1"/>
          <p:nvPr/>
        </p:nvSpPr>
        <p:spPr>
          <a:xfrm>
            <a:off x="508000" y="6248400"/>
            <a:ext cx="1016000" cy="254000"/>
          </a:xfrm>
          <a:prstGeom prst="rect">
            <a:avLst/>
          </a:prstGeom>
          <a:noFill/>
        </p:spPr>
        <p:txBody>
          <a:bodyPr vertOverflow="overflow" vert="horz" wrap="square" rtlCol="0" anchor="t">
            <a:spAutoFit/>
          </a:bodyPr>
          <a:lstStyle/>
          <a:p>
            <a:pPr algn="l"/>
            <a:r>
              <a:rPr lang="en-US" sz="1100" b="1">
                <a:solidFill>
                  <a:srgbClr val="E60012"/>
                </a:solidFill>
                <a:latin typeface="Calibri"/>
                <a:cs typeface="Calibri"/>
              </a:rPr>
              <a:t>CONTEXT</a:t>
            </a:r>
          </a:p>
        </p:txBody>
      </p:sp>
      <p:sp>
        <p:nvSpPr>
          <p:cNvPr id="31" name="TextBox 30">
            <a:extLst>
              <a:ext uri="{FF2B5EF4-FFF2-40B4-BE49-F238E27FC236}">
                <a16:creationId xmlns:a16="http://schemas.microsoft.com/office/drawing/2014/main" id="{F0ADAE8A-A15C-464F-B713-E1D4B0FA0A7E}"/>
              </a:ext>
            </a:extLst>
          </p:cNvPr>
          <p:cNvSpPr txBox="1"/>
          <p:nvPr/>
        </p:nvSpPr>
        <p:spPr>
          <a:xfrm>
            <a:off x="1266605" y="6129178"/>
            <a:ext cx="10674791" cy="492443"/>
          </a:xfrm>
          <a:prstGeom prst="rect">
            <a:avLst/>
          </a:prstGeom>
          <a:noFill/>
        </p:spPr>
        <p:txBody>
          <a:bodyPr vertOverflow="overflow" vert="horz" wrap="square" rtlCol="0" anchor="t">
            <a:spAutoFit/>
          </a:bodyPr>
          <a:lstStyle/>
          <a:p>
            <a:pPr algn="l">
              <a:buNone/>
            </a:pPr>
            <a:r>
              <a:rPr lang="en-US" sz="1300">
                <a:solidFill>
                  <a:srgbClr val="FFFFFF"/>
                </a:solidFill>
                <a:latin typeface="Calibri"/>
                <a:cs typeface="Calibri"/>
              </a:rPr>
              <a:t>Lee's </a:t>
            </a:r>
            <a:r>
              <a:rPr lang="en-US" sz="1300" i="1">
                <a:solidFill>
                  <a:srgbClr val="FFFFFF"/>
                </a:solidFill>
                <a:latin typeface="Calibri"/>
                <a:cs typeface="Calibri"/>
              </a:rPr>
              <a:t>Pachinko</a:t>
            </a:r>
            <a:r>
              <a:rPr lang="en-US" sz="1300">
                <a:solidFill>
                  <a:srgbClr val="FFFFFF"/>
                </a:solidFill>
                <a:latin typeface="Calibri"/>
                <a:cs typeface="Calibri"/>
              </a:rPr>
              <a:t> warns that in-group loyalty can shift into exclusion. Nintendo's 2035 workforce strategy must widen the in-group—not the moat—by closing the DEI gap and bringing contracted workers inside the tenure system.</a:t>
            </a:r>
          </a:p>
        </p:txBody>
      </p:sp>
      <p:sp>
        <p:nvSpPr>
          <p:cNvPr id="4" name="Text 1">
            <a:extLst>
              <a:ext uri="{FF2B5EF4-FFF2-40B4-BE49-F238E27FC236}">
                <a16:creationId xmlns:a16="http://schemas.microsoft.com/office/drawing/2014/main" id="{DB9F58CD-AE0D-56CF-3CAE-193EB1915D7B}"/>
              </a:ext>
            </a:extLst>
          </p:cNvPr>
          <p:cNvSpPr/>
          <p:nvPr/>
        </p:nvSpPr>
        <p:spPr>
          <a:xfrm>
            <a:off x="548640" y="274320"/>
            <a:ext cx="7315200" cy="274320"/>
          </a:xfrm>
          <a:prstGeom prst="rect">
            <a:avLst/>
          </a:prstGeom>
          <a:noFill/>
          <a:ln/>
        </p:spPr>
        <p:txBody>
          <a:bodyPr wrap="square" lIns="0" tIns="0" rIns="0" bIns="0" rtlCol="0" anchor="ctr"/>
          <a:lstStyle/>
          <a:p>
            <a:pPr marL="0" indent="0">
              <a:buNone/>
            </a:pPr>
            <a:r>
              <a:rPr lang="en-US" sz="1100" b="1" kern="0" spc="400">
                <a:solidFill>
                  <a:srgbClr val="E60012"/>
                </a:solidFill>
                <a:latin typeface="Arial" pitchFamily="34" charset="0"/>
                <a:ea typeface="Arial" pitchFamily="34" charset="-122"/>
                <a:cs typeface="Arial" pitchFamily="34" charset="-120"/>
              </a:rPr>
              <a:t>WORKFORCE &amp; PEOPLE</a:t>
            </a:r>
            <a:endParaRPr lang="en-US" sz="1100"/>
          </a:p>
        </p:txBody>
      </p:sp>
    </p:spTree>
    <p:extLst>
      <p:ext uri="{BB962C8B-B14F-4D97-AF65-F5344CB8AC3E}">
        <p14:creationId xmlns:p14="http://schemas.microsoft.com/office/powerpoint/2010/main" val="2934893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5F1E8">
            <a:alpha val="100000"/>
          </a:srgbClr>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A237C67-60B3-5E48-B121-EF462AF75463}"/>
              </a:ext>
            </a:extLst>
          </p:cNvPr>
          <p:cNvSpPr txBox="1"/>
          <p:nvPr/>
        </p:nvSpPr>
        <p:spPr>
          <a:xfrm>
            <a:off x="508000" y="685800"/>
            <a:ext cx="11176000" cy="523220"/>
          </a:xfrm>
          <a:prstGeom prst="rect">
            <a:avLst/>
          </a:prstGeom>
          <a:noFill/>
        </p:spPr>
        <p:txBody>
          <a:bodyPr vertOverflow="overflow" vert="horz" wrap="square" rtlCol="0" anchor="t">
            <a:spAutoFit/>
          </a:bodyPr>
          <a:lstStyle/>
          <a:p>
            <a:pPr algn="l"/>
            <a:r>
              <a:rPr lang="en-US" sz="2800" b="1">
                <a:solidFill>
                  <a:srgbClr val="1A1A1A"/>
                </a:solidFill>
                <a:latin typeface="Georgia" panose="02040502050405020303" pitchFamily="18" charset="0"/>
              </a:rPr>
              <a:t>Workforce, Automation, and the </a:t>
            </a:r>
            <a:r>
              <a:rPr lang="en-US" sz="2800" b="1" err="1">
                <a:solidFill>
                  <a:srgbClr val="1A1A1A"/>
                </a:solidFill>
                <a:latin typeface="Georgia" panose="02040502050405020303" pitchFamily="18" charset="0"/>
              </a:rPr>
              <a:t>Zainichi</a:t>
            </a:r>
            <a:r>
              <a:rPr lang="en-US" sz="2800" b="1">
                <a:solidFill>
                  <a:srgbClr val="1A1A1A"/>
                </a:solidFill>
                <a:latin typeface="Georgia" panose="02040502050405020303" pitchFamily="18" charset="0"/>
              </a:rPr>
              <a:t> Parallel</a:t>
            </a:r>
          </a:p>
        </p:txBody>
      </p:sp>
      <p:sp>
        <p:nvSpPr>
          <p:cNvPr id="8" name="TextBox 7">
            <a:extLst>
              <a:ext uri="{FF2B5EF4-FFF2-40B4-BE49-F238E27FC236}">
                <a16:creationId xmlns:a16="http://schemas.microsoft.com/office/drawing/2014/main" id="{C32F29FD-FF41-B342-8F66-57150D9C91D7}"/>
              </a:ext>
            </a:extLst>
          </p:cNvPr>
          <p:cNvSpPr txBox="1"/>
          <p:nvPr/>
        </p:nvSpPr>
        <p:spPr>
          <a:xfrm>
            <a:off x="508000" y="1193800"/>
            <a:ext cx="11176000" cy="279400"/>
          </a:xfrm>
          <a:prstGeom prst="rect">
            <a:avLst/>
          </a:prstGeom>
          <a:noFill/>
        </p:spPr>
        <p:txBody>
          <a:bodyPr vertOverflow="overflow" vert="horz" wrap="square" rtlCol="0" anchor="t">
            <a:spAutoFit/>
          </a:bodyPr>
          <a:lstStyle/>
          <a:p>
            <a:pPr algn="l"/>
            <a:r>
              <a:rPr lang="en-US" sz="1400" i="1">
                <a:solidFill>
                  <a:srgbClr val="4A5568"/>
                </a:solidFill>
                <a:latin typeface="Times New Roman"/>
                <a:cs typeface="Times New Roman"/>
              </a:rPr>
              <a:t>In-group / out-group dynamics in Min Jin Lee's novel mirror Nintendo's workforce culture.</a:t>
            </a:r>
          </a:p>
        </p:txBody>
      </p:sp>
      <p:sp>
        <p:nvSpPr>
          <p:cNvPr id="9" name="Rectangle 8">
            <a:extLst>
              <a:ext uri="{FF2B5EF4-FFF2-40B4-BE49-F238E27FC236}">
                <a16:creationId xmlns:a16="http://schemas.microsoft.com/office/drawing/2014/main" id="{6EA83494-AA1F-D447-A4FD-BCB9E7178EF2}"/>
              </a:ext>
            </a:extLst>
          </p:cNvPr>
          <p:cNvSpPr/>
          <p:nvPr/>
        </p:nvSpPr>
        <p:spPr>
          <a:xfrm>
            <a:off x="508000" y="1778000"/>
            <a:ext cx="5461000" cy="3860800"/>
          </a:xfrm>
          <a:prstGeom prst="rect">
            <a:avLst/>
          </a:prstGeom>
          <a:solidFill>
            <a:srgbClr val="FFFFFF"/>
          </a:solidFill>
          <a:ln w="6350" cap="flat" cmpd="sng" algn="ctr">
            <a:solidFill>
              <a:srgbClr val="E5DED0"/>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 name="Rectangle 9">
            <a:extLst>
              <a:ext uri="{FF2B5EF4-FFF2-40B4-BE49-F238E27FC236}">
                <a16:creationId xmlns:a16="http://schemas.microsoft.com/office/drawing/2014/main" id="{6F4FE7C9-2643-C242-BE5A-9C6700C56631}"/>
              </a:ext>
            </a:extLst>
          </p:cNvPr>
          <p:cNvSpPr/>
          <p:nvPr/>
        </p:nvSpPr>
        <p:spPr>
          <a:xfrm>
            <a:off x="508000" y="1778000"/>
            <a:ext cx="73660" cy="3860800"/>
          </a:xfrm>
          <a:prstGeom prst="rect">
            <a:avLst/>
          </a:prstGeom>
          <a:solidFill>
            <a:srgbClr val="E60012"/>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1" name="Rectangle 10">
            <a:extLst>
              <a:ext uri="{FF2B5EF4-FFF2-40B4-BE49-F238E27FC236}">
                <a16:creationId xmlns:a16="http://schemas.microsoft.com/office/drawing/2014/main" id="{CF30D285-0E39-EA4F-91A3-C655645F535E}"/>
              </a:ext>
            </a:extLst>
          </p:cNvPr>
          <p:cNvSpPr/>
          <p:nvPr/>
        </p:nvSpPr>
        <p:spPr>
          <a:xfrm>
            <a:off x="6223000" y="1790357"/>
            <a:ext cx="5461000" cy="3860800"/>
          </a:xfrm>
          <a:prstGeom prst="rect">
            <a:avLst/>
          </a:prstGeom>
          <a:solidFill>
            <a:srgbClr val="FFFFFF"/>
          </a:solidFill>
          <a:ln w="6350" cap="flat" cmpd="sng" algn="ctr">
            <a:solidFill>
              <a:srgbClr val="E5DED0"/>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2" name="Rectangle 11">
            <a:extLst>
              <a:ext uri="{FF2B5EF4-FFF2-40B4-BE49-F238E27FC236}">
                <a16:creationId xmlns:a16="http://schemas.microsoft.com/office/drawing/2014/main" id="{5E4B07B4-E200-7542-BB77-F99F2740300A}"/>
              </a:ext>
            </a:extLst>
          </p:cNvPr>
          <p:cNvSpPr/>
          <p:nvPr/>
        </p:nvSpPr>
        <p:spPr>
          <a:xfrm>
            <a:off x="6223000" y="1778000"/>
            <a:ext cx="73660" cy="3860800"/>
          </a:xfrm>
          <a:prstGeom prst="rect">
            <a:avLst/>
          </a:prstGeom>
          <a:solidFill>
            <a:srgbClr val="E60012"/>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3" name="TextBox 12">
            <a:extLst>
              <a:ext uri="{FF2B5EF4-FFF2-40B4-BE49-F238E27FC236}">
                <a16:creationId xmlns:a16="http://schemas.microsoft.com/office/drawing/2014/main" id="{2721CE44-C638-3647-8394-ED8FDE32EB7D}"/>
              </a:ext>
            </a:extLst>
          </p:cNvPr>
          <p:cNvSpPr txBox="1"/>
          <p:nvPr/>
        </p:nvSpPr>
        <p:spPr>
          <a:xfrm>
            <a:off x="762000" y="1981200"/>
            <a:ext cx="5080000" cy="254000"/>
          </a:xfrm>
          <a:prstGeom prst="rect">
            <a:avLst/>
          </a:prstGeom>
          <a:noFill/>
        </p:spPr>
        <p:txBody>
          <a:bodyPr vertOverflow="overflow" vert="horz" wrap="square" rtlCol="0" anchor="t">
            <a:spAutoFit/>
          </a:bodyPr>
          <a:lstStyle/>
          <a:p>
            <a:pPr algn="l"/>
            <a:r>
              <a:rPr lang="en-US" sz="1100" b="1">
                <a:solidFill>
                  <a:srgbClr val="E60012"/>
                </a:solidFill>
                <a:latin typeface="Calibri"/>
                <a:cs typeface="Calibri"/>
              </a:rPr>
              <a:t>THE PARALLEL</a:t>
            </a:r>
          </a:p>
        </p:txBody>
      </p:sp>
      <p:sp>
        <p:nvSpPr>
          <p:cNvPr id="14" name="Card1Body">
            <a:extLst>
              <a:ext uri="{FF2B5EF4-FFF2-40B4-BE49-F238E27FC236}">
                <a16:creationId xmlns:a16="http://schemas.microsoft.com/office/drawing/2014/main" id="{E7B6516B-6C50-7040-B998-ABF598005FA3}"/>
              </a:ext>
            </a:extLst>
          </p:cNvPr>
          <p:cNvSpPr txBox="1"/>
          <p:nvPr/>
        </p:nvSpPr>
        <p:spPr>
          <a:xfrm>
            <a:off x="762000" y="2336800"/>
            <a:ext cx="5080000" cy="2921000"/>
          </a:xfrm>
          <a:prstGeom prst="rect">
            <a:avLst/>
          </a:prstGeom>
          <a:noFill/>
        </p:spPr>
        <p:txBody>
          <a:bodyPr vertOverflow="overflow" vert="horz" wrap="square" rtlCol="0" anchor="t">
            <a:noAutofit/>
          </a:bodyPr>
          <a:lstStyle/>
          <a:p>
            <a:pPr marL="228600" indent="-228600" algn="l">
              <a:lnSpc>
                <a:spcPct val="120000"/>
              </a:lnSpc>
              <a:spcAft>
                <a:spcPts val="600"/>
              </a:spcAft>
              <a:buFont typeface="Arial"/>
              <a:buChar char="•"/>
            </a:pPr>
            <a:r>
              <a:rPr lang="en-US" sz="1400">
                <a:solidFill>
                  <a:srgbClr val="4A5568"/>
                </a:solidFill>
                <a:latin typeface="Georgia" panose="02040502050405020303" pitchFamily="18" charset="0"/>
              </a:rPr>
              <a:t>Nintendo's culture rewards </a:t>
            </a:r>
            <a:r>
              <a:rPr lang="en-US" sz="1400" b="1">
                <a:solidFill>
                  <a:srgbClr val="1A1A1A"/>
                </a:solidFill>
                <a:latin typeface="Georgia" panose="02040502050405020303" pitchFamily="18" charset="0"/>
              </a:rPr>
              <a:t>long-tenure insiders</a:t>
            </a:r>
            <a:r>
              <a:rPr lang="en-US" sz="1400">
                <a:solidFill>
                  <a:srgbClr val="4A5568"/>
                </a:solidFill>
                <a:latin typeface="Georgia" panose="02040502050405020303" pitchFamily="18" charset="0"/>
              </a:rPr>
              <a:t> — lifelong commitment is the social contract</a:t>
            </a:r>
          </a:p>
          <a:p>
            <a:pPr marL="228600" indent="-228600" algn="l">
              <a:lnSpc>
                <a:spcPct val="120000"/>
              </a:lnSpc>
              <a:spcAft>
                <a:spcPts val="600"/>
              </a:spcAft>
              <a:buFont typeface="Arial"/>
              <a:buChar char="•"/>
            </a:pPr>
            <a:r>
              <a:rPr lang="en-US" sz="1400">
                <a:solidFill>
                  <a:srgbClr val="4A5568"/>
                </a:solidFill>
                <a:latin typeface="Georgia" panose="02040502050405020303" pitchFamily="18" charset="0"/>
              </a:rPr>
              <a:t>Contractors at </a:t>
            </a:r>
            <a:r>
              <a:rPr lang="en-US" sz="1400" b="1">
                <a:solidFill>
                  <a:srgbClr val="1A1A1A"/>
                </a:solidFill>
                <a:latin typeface="Georgia" panose="02040502050405020303" pitchFamily="18" charset="0"/>
              </a:rPr>
              <a:t>Nintendo of America</a:t>
            </a:r>
            <a:r>
              <a:rPr lang="en-US" sz="1400">
                <a:solidFill>
                  <a:srgbClr val="4A5568"/>
                </a:solidFill>
                <a:latin typeface="Georgia" panose="02040502050405020303" pitchFamily="18" charset="0"/>
              </a:rPr>
              <a:t> sit outside that insider tier — different pay, benefits, and status from full-time employees</a:t>
            </a:r>
          </a:p>
          <a:p>
            <a:pPr marL="228600" indent="-228600" algn="l">
              <a:lnSpc>
                <a:spcPct val="120000"/>
              </a:lnSpc>
              <a:spcAft>
                <a:spcPts val="600"/>
              </a:spcAft>
              <a:buFont typeface="Arial"/>
              <a:buChar char="•"/>
            </a:pPr>
            <a:r>
              <a:rPr lang="en-US" sz="1400">
                <a:solidFill>
                  <a:srgbClr val="4A5568"/>
                </a:solidFill>
                <a:latin typeface="Georgia" panose="02040502050405020303" pitchFamily="18" charset="0"/>
              </a:rPr>
              <a:t>In </a:t>
            </a:r>
            <a:r>
              <a:rPr lang="en-US" sz="1400" i="1">
                <a:solidFill>
                  <a:srgbClr val="4A5568"/>
                </a:solidFill>
                <a:latin typeface="Georgia" panose="02040502050405020303" pitchFamily="18" charset="0"/>
              </a:rPr>
              <a:t>Pachinko</a:t>
            </a:r>
            <a:r>
              <a:rPr lang="en-US" sz="1400">
                <a:solidFill>
                  <a:srgbClr val="4A5568"/>
                </a:solidFill>
                <a:latin typeface="Georgia" panose="02040502050405020303" pitchFamily="18" charset="0"/>
              </a:rPr>
              <a:t>, Noa and Mozasu are </a:t>
            </a:r>
            <a:r>
              <a:rPr lang="en-US" sz="1400" b="1">
                <a:solidFill>
                  <a:srgbClr val="1A1A1A"/>
                </a:solidFill>
                <a:latin typeface="Georgia" panose="02040502050405020303" pitchFamily="18" charset="0"/>
              </a:rPr>
              <a:t>excluded at school</a:t>
            </a:r>
            <a:r>
              <a:rPr lang="en-US" sz="1400">
                <a:solidFill>
                  <a:srgbClr val="4A5568"/>
                </a:solidFill>
                <a:latin typeface="Georgia" panose="02040502050405020303" pitchFamily="18" charset="0"/>
              </a:rPr>
              <a:t> — Japanese classmates interact only with each other</a:t>
            </a:r>
          </a:p>
          <a:p>
            <a:pPr marL="228600" indent="-228600" algn="l">
              <a:lnSpc>
                <a:spcPct val="120000"/>
              </a:lnSpc>
              <a:spcAft>
                <a:spcPts val="600"/>
              </a:spcAft>
              <a:buFont typeface="Arial"/>
              <a:buChar char="•"/>
            </a:pPr>
            <a:r>
              <a:rPr lang="en-US" sz="1400">
                <a:solidFill>
                  <a:srgbClr val="4A5568"/>
                </a:solidFill>
                <a:latin typeface="Georgia" panose="02040502050405020303" pitchFamily="18" charset="0"/>
              </a:rPr>
              <a:t>Zainichi Koreans live in Japan for generations, yet remain </a:t>
            </a:r>
            <a:r>
              <a:rPr lang="en-US" sz="1400" b="1">
                <a:solidFill>
                  <a:srgbClr val="1A1A1A"/>
                </a:solidFill>
                <a:latin typeface="Georgia" panose="02040502050405020303" pitchFamily="18" charset="0"/>
              </a:rPr>
              <a:t>structurally outside</a:t>
            </a:r>
            <a:r>
              <a:rPr lang="en-US" sz="1400">
                <a:solidFill>
                  <a:srgbClr val="4A5568"/>
                </a:solidFill>
                <a:latin typeface="Georgia" panose="02040502050405020303" pitchFamily="18" charset="0"/>
              </a:rPr>
              <a:t> the in-group</a:t>
            </a:r>
          </a:p>
          <a:p>
            <a:pPr marL="228600" indent="-228600" algn="l">
              <a:lnSpc>
                <a:spcPct val="120000"/>
              </a:lnSpc>
              <a:spcAft>
                <a:spcPts val="600"/>
              </a:spcAft>
              <a:buFont typeface="Arial"/>
              <a:buChar char="•"/>
            </a:pPr>
            <a:r>
              <a:rPr lang="en-US" sz="1400">
                <a:solidFill>
                  <a:srgbClr val="4A5568"/>
                </a:solidFill>
                <a:latin typeface="Georgia" panose="02040502050405020303" pitchFamily="18" charset="0"/>
              </a:rPr>
              <a:t>Both systems share the same logic: </a:t>
            </a:r>
            <a:r>
              <a:rPr lang="en-US" sz="1400" b="1">
                <a:solidFill>
                  <a:srgbClr val="1A1A1A"/>
                </a:solidFill>
                <a:latin typeface="Georgia" panose="02040502050405020303" pitchFamily="18" charset="0"/>
              </a:rPr>
              <a:t>belonging is conditional</a:t>
            </a:r>
            <a:r>
              <a:rPr lang="en-US" sz="1400">
                <a:solidFill>
                  <a:srgbClr val="4A5568"/>
                </a:solidFill>
                <a:latin typeface="Georgia" panose="02040502050405020303" pitchFamily="18" charset="0"/>
              </a:rPr>
              <a:t> on insider status, not contribution</a:t>
            </a:r>
          </a:p>
        </p:txBody>
      </p:sp>
      <p:sp>
        <p:nvSpPr>
          <p:cNvPr id="15" name="TextBox 14">
            <a:extLst>
              <a:ext uri="{FF2B5EF4-FFF2-40B4-BE49-F238E27FC236}">
                <a16:creationId xmlns:a16="http://schemas.microsoft.com/office/drawing/2014/main" id="{133FDA72-9DB6-EF49-B442-407611854A64}"/>
              </a:ext>
            </a:extLst>
          </p:cNvPr>
          <p:cNvSpPr txBox="1"/>
          <p:nvPr/>
        </p:nvSpPr>
        <p:spPr>
          <a:xfrm>
            <a:off x="6477000" y="1981200"/>
            <a:ext cx="5080000" cy="261610"/>
          </a:xfrm>
          <a:prstGeom prst="rect">
            <a:avLst/>
          </a:prstGeom>
          <a:noFill/>
        </p:spPr>
        <p:txBody>
          <a:bodyPr vertOverflow="overflow" vert="horz" wrap="square" rtlCol="0" anchor="t">
            <a:spAutoFit/>
          </a:bodyPr>
          <a:lstStyle/>
          <a:p>
            <a:pPr algn="l"/>
            <a:r>
              <a:rPr lang="en-US" sz="1100" b="1">
                <a:solidFill>
                  <a:srgbClr val="E60012"/>
                </a:solidFill>
                <a:latin typeface="Calibri"/>
                <a:cs typeface="Calibri"/>
              </a:rPr>
              <a:t>AUTOMATION REALITY</a:t>
            </a:r>
          </a:p>
        </p:txBody>
      </p:sp>
      <p:sp>
        <p:nvSpPr>
          <p:cNvPr id="16" name="Card2Body">
            <a:extLst>
              <a:ext uri="{FF2B5EF4-FFF2-40B4-BE49-F238E27FC236}">
                <a16:creationId xmlns:a16="http://schemas.microsoft.com/office/drawing/2014/main" id="{18A8B601-98F3-1C4C-A1BA-56394D9A4F60}"/>
              </a:ext>
            </a:extLst>
          </p:cNvPr>
          <p:cNvSpPr txBox="1"/>
          <p:nvPr/>
        </p:nvSpPr>
        <p:spPr>
          <a:xfrm>
            <a:off x="6477000" y="2133600"/>
            <a:ext cx="5080000" cy="2921000"/>
          </a:xfrm>
          <a:prstGeom prst="rect">
            <a:avLst/>
          </a:prstGeom>
          <a:noFill/>
        </p:spPr>
        <p:txBody>
          <a:bodyPr vertOverflow="overflow" vert="horz" wrap="square" rtlCol="0" anchor="t">
            <a:noAutofit/>
          </a:bodyPr>
          <a:lstStyle/>
          <a:p>
            <a:pPr marL="228600" indent="-228600" algn="l">
              <a:lnSpc>
                <a:spcPct val="120000"/>
              </a:lnSpc>
              <a:spcAft>
                <a:spcPts val="600"/>
              </a:spcAft>
              <a:buFont typeface="Arial"/>
              <a:buChar char="•"/>
            </a:pPr>
            <a:r>
              <a:rPr lang="en-US" sz="1400">
                <a:solidFill>
                  <a:srgbClr val="4A5568"/>
                </a:solidFill>
                <a:latin typeface="Georgia" panose="02040502050405020303" pitchFamily="18" charset="0"/>
              </a:rPr>
              <a:t>Electronics assembly is </a:t>
            </a:r>
            <a:r>
              <a:rPr lang="en-US" sz="1400" b="1">
                <a:solidFill>
                  <a:srgbClr val="1A1A1A"/>
                </a:solidFill>
                <a:latin typeface="Georgia" panose="02040502050405020303" pitchFamily="18" charset="0"/>
              </a:rPr>
              <a:t>highly automatable</a:t>
            </a:r>
            <a:r>
              <a:rPr lang="en-US" sz="1400">
                <a:solidFill>
                  <a:srgbClr val="4A5568"/>
                </a:solidFill>
                <a:latin typeface="Georgia" panose="02040502050405020303" pitchFamily="18" charset="0"/>
              </a:rPr>
              <a:t> — and being automated industry-wide</a:t>
            </a:r>
          </a:p>
          <a:p>
            <a:pPr marL="228600" indent="-228600" algn="l">
              <a:lnSpc>
                <a:spcPct val="120000"/>
              </a:lnSpc>
              <a:spcAft>
                <a:spcPts val="600"/>
              </a:spcAft>
              <a:buFont typeface="Arial"/>
              <a:buChar char="•"/>
            </a:pPr>
            <a:r>
              <a:rPr lang="en-US" sz="1400">
                <a:solidFill>
                  <a:srgbClr val="4A5568"/>
                </a:solidFill>
                <a:latin typeface="Georgia" panose="02040502050405020303" pitchFamily="18" charset="0"/>
              </a:rPr>
              <a:t>Frontline contracted workers face </a:t>
            </a:r>
            <a:r>
              <a:rPr lang="en-US" sz="1400" b="1">
                <a:solidFill>
                  <a:srgbClr val="1A1A1A"/>
                </a:solidFill>
                <a:latin typeface="Georgia" panose="02040502050405020303" pitchFamily="18" charset="0"/>
              </a:rPr>
              <a:t>the highest displacement risk</a:t>
            </a:r>
          </a:p>
          <a:p>
            <a:pPr marL="228600" indent="-228600" algn="l">
              <a:lnSpc>
                <a:spcPct val="120000"/>
              </a:lnSpc>
              <a:spcAft>
                <a:spcPts val="600"/>
              </a:spcAft>
              <a:buFont typeface="Arial"/>
              <a:buChar char="•"/>
            </a:pPr>
            <a:r>
              <a:rPr lang="en-US" sz="1400">
                <a:solidFill>
                  <a:srgbClr val="4A5568"/>
                </a:solidFill>
                <a:latin typeface="Georgia" panose="02040502050405020303" pitchFamily="18" charset="0"/>
              </a:rPr>
              <a:t>Same pattern as the novel: those </a:t>
            </a:r>
            <a:r>
              <a:rPr lang="en-US" sz="1400" b="1">
                <a:solidFill>
                  <a:srgbClr val="1A1A1A"/>
                </a:solidFill>
                <a:latin typeface="Georgia" panose="02040502050405020303" pitchFamily="18" charset="0"/>
              </a:rPr>
              <a:t>outside the in-group absorb the cost</a:t>
            </a:r>
            <a:r>
              <a:rPr lang="en-US" sz="1400">
                <a:solidFill>
                  <a:srgbClr val="4A5568"/>
                </a:solidFill>
                <a:latin typeface="Georgia" panose="02040502050405020303" pitchFamily="18" charset="0"/>
              </a:rPr>
              <a:t> of the system's transitions</a:t>
            </a:r>
          </a:p>
          <a:p>
            <a:pPr algn="l">
              <a:spcBef>
                <a:spcPts val="1000"/>
              </a:spcBef>
              <a:spcAft>
                <a:spcPts val="300"/>
              </a:spcAft>
              <a:buNone/>
            </a:pPr>
            <a:r>
              <a:rPr lang="en-US" sz="1100" b="1">
                <a:solidFill>
                  <a:srgbClr val="E60012"/>
                </a:solidFill>
                <a:latin typeface="Calibri"/>
                <a:cs typeface="Calibri"/>
              </a:rPr>
              <a:t>RECOMMENDATIONS</a:t>
            </a:r>
          </a:p>
          <a:p>
            <a:pPr marL="228600" indent="-228600" algn="l">
              <a:lnSpc>
                <a:spcPct val="120000"/>
              </a:lnSpc>
              <a:spcAft>
                <a:spcPts val="600"/>
              </a:spcAft>
              <a:buFont typeface="Arial"/>
              <a:buChar char="•"/>
            </a:pPr>
            <a:r>
              <a:rPr lang="en-US" sz="1400" b="1" err="1">
                <a:solidFill>
                  <a:srgbClr val="1A1A1A"/>
                </a:solidFill>
                <a:latin typeface="Georgia" panose="02040502050405020303" pitchFamily="18" charset="0"/>
              </a:rPr>
              <a:t>Zainichi</a:t>
            </a:r>
            <a:r>
              <a:rPr lang="en-US" sz="1400" b="1">
                <a:solidFill>
                  <a:srgbClr val="1A1A1A"/>
                </a:solidFill>
                <a:latin typeface="Georgia" panose="02040502050405020303" pitchFamily="18" charset="0"/>
              </a:rPr>
              <a:t> leadership </a:t>
            </a:r>
            <a:r>
              <a:rPr lang="en-US" sz="1400">
                <a:solidFill>
                  <a:srgbClr val="4A5568"/>
                </a:solidFill>
                <a:latin typeface="Georgia" panose="02040502050405020303" pitchFamily="18" charset="0"/>
              </a:rPr>
              <a:t>in Vietnam, India and Mexico sites</a:t>
            </a:r>
          </a:p>
          <a:p>
            <a:pPr marL="228600" indent="-228600" algn="l">
              <a:lnSpc>
                <a:spcPct val="120000"/>
              </a:lnSpc>
              <a:spcAft>
                <a:spcPts val="600"/>
              </a:spcAft>
              <a:buFont typeface="Arial"/>
              <a:buChar char="•"/>
            </a:pPr>
            <a:r>
              <a:rPr lang="en-US" sz="1400" b="1">
                <a:solidFill>
                  <a:srgbClr val="1A1A1A"/>
                </a:solidFill>
                <a:latin typeface="Georgia" panose="02040502050405020303" pitchFamily="18" charset="0"/>
              </a:rPr>
              <a:t>AI transition clauses </a:t>
            </a:r>
            <a:r>
              <a:rPr lang="en-US" sz="1400">
                <a:solidFill>
                  <a:srgbClr val="4A5568"/>
                </a:solidFill>
                <a:latin typeface="Georgia" panose="02040502050405020303" pitchFamily="18" charset="0"/>
              </a:rPr>
              <a:t>in supplier contracts</a:t>
            </a:r>
          </a:p>
          <a:p>
            <a:pPr marL="228600" indent="-228600" algn="l">
              <a:lnSpc>
                <a:spcPct val="120000"/>
              </a:lnSpc>
              <a:spcAft>
                <a:spcPts val="600"/>
              </a:spcAft>
              <a:buFont typeface="Arial"/>
              <a:buChar char="•"/>
            </a:pPr>
            <a:r>
              <a:rPr lang="en-US" sz="1400">
                <a:solidFill>
                  <a:srgbClr val="4A5568"/>
                </a:solidFill>
                <a:latin typeface="Georgia" panose="02040502050405020303" pitchFamily="18" charset="0"/>
              </a:rPr>
              <a:t>Nintendo's labor standards </a:t>
            </a:r>
            <a:r>
              <a:rPr lang="en-US" sz="1400" b="1">
                <a:solidFill>
                  <a:srgbClr val="1A1A1A"/>
                </a:solidFill>
                <a:latin typeface="Georgia" panose="02040502050405020303" pitchFamily="18" charset="0"/>
              </a:rPr>
              <a:t>extended to tier-1 partners</a:t>
            </a:r>
          </a:p>
        </p:txBody>
      </p:sp>
      <p:sp>
        <p:nvSpPr>
          <p:cNvPr id="17" name="Rectangle 16">
            <a:extLst>
              <a:ext uri="{FF2B5EF4-FFF2-40B4-BE49-F238E27FC236}">
                <a16:creationId xmlns:a16="http://schemas.microsoft.com/office/drawing/2014/main" id="{71AE3BD7-B211-CE44-8D19-F6F817C0B69A}"/>
              </a:ext>
            </a:extLst>
          </p:cNvPr>
          <p:cNvSpPr/>
          <p:nvPr/>
        </p:nvSpPr>
        <p:spPr>
          <a:xfrm>
            <a:off x="296643" y="5765800"/>
            <a:ext cx="11598714" cy="635000"/>
          </a:xfrm>
          <a:prstGeom prst="rect">
            <a:avLst/>
          </a:prstGeom>
          <a:solidFill>
            <a:srgbClr val="1A1A1A"/>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8" name="TextBox 17">
            <a:extLst>
              <a:ext uri="{FF2B5EF4-FFF2-40B4-BE49-F238E27FC236}">
                <a16:creationId xmlns:a16="http://schemas.microsoft.com/office/drawing/2014/main" id="{210E0C6D-55A3-804E-A791-35917AF5D558}"/>
              </a:ext>
            </a:extLst>
          </p:cNvPr>
          <p:cNvSpPr txBox="1"/>
          <p:nvPr/>
        </p:nvSpPr>
        <p:spPr>
          <a:xfrm>
            <a:off x="322193" y="5969000"/>
            <a:ext cx="1016000" cy="261610"/>
          </a:xfrm>
          <a:prstGeom prst="rect">
            <a:avLst/>
          </a:prstGeom>
          <a:noFill/>
        </p:spPr>
        <p:txBody>
          <a:bodyPr vertOverflow="overflow" vert="horz" wrap="square" rtlCol="0" anchor="t">
            <a:spAutoFit/>
          </a:bodyPr>
          <a:lstStyle/>
          <a:p>
            <a:pPr algn="l"/>
            <a:r>
              <a:rPr lang="en-US" sz="1100" b="1">
                <a:solidFill>
                  <a:srgbClr val="E60012"/>
                </a:solidFill>
                <a:latin typeface="Calibri"/>
                <a:cs typeface="Calibri"/>
              </a:rPr>
              <a:t>PACHINKO</a:t>
            </a:r>
          </a:p>
        </p:txBody>
      </p:sp>
      <p:sp>
        <p:nvSpPr>
          <p:cNvPr id="19" name="TextBox 18">
            <a:extLst>
              <a:ext uri="{FF2B5EF4-FFF2-40B4-BE49-F238E27FC236}">
                <a16:creationId xmlns:a16="http://schemas.microsoft.com/office/drawing/2014/main" id="{B47E7F6D-8B77-9447-8F14-33E74EC77F5D}"/>
              </a:ext>
            </a:extLst>
          </p:cNvPr>
          <p:cNvSpPr txBox="1"/>
          <p:nvPr/>
        </p:nvSpPr>
        <p:spPr>
          <a:xfrm>
            <a:off x="1005685" y="5937106"/>
            <a:ext cx="10889672" cy="292388"/>
          </a:xfrm>
          <a:prstGeom prst="rect">
            <a:avLst/>
          </a:prstGeom>
          <a:noFill/>
        </p:spPr>
        <p:txBody>
          <a:bodyPr vertOverflow="overflow" vert="horz" wrap="square" rtlCol="0" anchor="t">
            <a:spAutoFit/>
          </a:bodyPr>
          <a:lstStyle/>
          <a:p>
            <a:pPr algn="l"/>
            <a:r>
              <a:rPr lang="en-US" sz="1300" i="1">
                <a:solidFill>
                  <a:srgbClr val="FFFFFF"/>
                </a:solidFill>
                <a:latin typeface="Times New Roman"/>
              </a:rPr>
              <a:t>“Korean-Japanese were often given outsider or inferior status…”</a:t>
            </a:r>
            <a:r>
              <a:rPr lang="en-US" sz="1300">
                <a:solidFill>
                  <a:srgbClr val="BFBFBF"/>
                </a:solidFill>
                <a:latin typeface="Times New Roman"/>
              </a:rPr>
              <a:t>   — Min Jin Lee, </a:t>
            </a:r>
            <a:r>
              <a:rPr lang="en-US" sz="1300" i="1">
                <a:solidFill>
                  <a:srgbClr val="BFBFBF"/>
                </a:solidFill>
                <a:latin typeface="Times New Roman"/>
              </a:rPr>
              <a:t>Pachinko</a:t>
            </a:r>
            <a:r>
              <a:rPr lang="en-US" sz="1300">
                <a:solidFill>
                  <a:srgbClr val="BFBFBF"/>
                </a:solidFill>
                <a:latin typeface="Times New Roman"/>
              </a:rPr>
              <a:t> (p. 480)</a:t>
            </a:r>
          </a:p>
        </p:txBody>
      </p:sp>
      <p:sp>
        <p:nvSpPr>
          <p:cNvPr id="2" name="Text 1">
            <a:extLst>
              <a:ext uri="{FF2B5EF4-FFF2-40B4-BE49-F238E27FC236}">
                <a16:creationId xmlns:a16="http://schemas.microsoft.com/office/drawing/2014/main" id="{C7A0F779-6A53-FB44-4D69-D5CC9DFA6065}"/>
              </a:ext>
            </a:extLst>
          </p:cNvPr>
          <p:cNvSpPr/>
          <p:nvPr/>
        </p:nvSpPr>
        <p:spPr>
          <a:xfrm>
            <a:off x="548640" y="274320"/>
            <a:ext cx="7315200" cy="274320"/>
          </a:xfrm>
          <a:prstGeom prst="rect">
            <a:avLst/>
          </a:prstGeom>
          <a:noFill/>
          <a:ln/>
        </p:spPr>
        <p:txBody>
          <a:bodyPr wrap="square" lIns="0" tIns="0" rIns="0" bIns="0" rtlCol="0" anchor="ctr"/>
          <a:lstStyle/>
          <a:p>
            <a:pPr marL="0" indent="0">
              <a:buNone/>
            </a:pPr>
            <a:r>
              <a:rPr lang="en-US" sz="1100" b="1" kern="0" spc="400">
                <a:solidFill>
                  <a:srgbClr val="E60012"/>
                </a:solidFill>
                <a:latin typeface="Arial" pitchFamily="34" charset="0"/>
                <a:ea typeface="Arial" pitchFamily="34" charset="-122"/>
                <a:cs typeface="Arial" pitchFamily="34" charset="-120"/>
              </a:rPr>
              <a:t>LITERARY PARALLEL</a:t>
            </a:r>
            <a:endParaRPr lang="en-US" sz="1100"/>
          </a:p>
        </p:txBody>
      </p:sp>
    </p:spTree>
    <p:extLst>
      <p:ext uri="{BB962C8B-B14F-4D97-AF65-F5344CB8AC3E}">
        <p14:creationId xmlns:p14="http://schemas.microsoft.com/office/powerpoint/2010/main" val="38361532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Title"/>
          <p:cNvSpPr/>
          <p:nvPr/>
        </p:nvSpPr>
        <p:spPr>
          <a:xfrm>
            <a:off x="465960" y="304800"/>
            <a:ext cx="11176000" cy="508000"/>
          </a:xfrm>
          <a:prstGeom prst="roundRect">
            <a:avLst>
              <a:gd name="adj" fmla="val 8000"/>
            </a:avLst>
          </a:prstGeom>
          <a:noFill/>
          <a:ln>
            <a:noFill/>
          </a:ln>
        </p:spPr>
        <p:txBody>
          <a:bodyPr wrap="square" lIns="63500" tIns="38100" rIns="63500" bIns="38100" anchor="ctr">
            <a:normAutofit/>
          </a:bodyPr>
          <a:lstStyle/>
          <a:p>
            <a:pPr algn="l">
              <a:buNone/>
            </a:pPr>
            <a:r>
              <a:rPr lang="en-US" sz="2400" b="1" dirty="0">
                <a:solidFill>
                  <a:srgbClr val="1A1A1A"/>
                </a:solidFill>
                <a:latin typeface="Georgia" panose="02040502050405020303" pitchFamily="18" charset="0"/>
              </a:rPr>
              <a:t>Our recommendation, structured</a:t>
            </a:r>
          </a:p>
        </p:txBody>
      </p:sp>
      <p:sp>
        <p:nvSpPr>
          <p:cNvPr id="102" name="Rule"/>
          <p:cNvSpPr/>
          <p:nvPr/>
        </p:nvSpPr>
        <p:spPr>
          <a:xfrm>
            <a:off x="508000" y="838200"/>
            <a:ext cx="2032000" cy="50800"/>
          </a:xfrm>
          <a:prstGeom prst="roundRect">
            <a:avLst>
              <a:gd name="adj" fmla="val 8000"/>
            </a:avLst>
          </a:prstGeom>
          <a:solidFill>
            <a:srgbClr val="E60012"/>
          </a:solidFill>
          <a:ln>
            <a:noFill/>
          </a:ln>
        </p:spPr>
        <p:txBody>
          <a:bodyPr/>
          <a:lstStyle/>
          <a:p>
            <a:endParaRPr lang="en-US">
              <a:latin typeface="Georgia" panose="02040502050405020303" pitchFamily="18" charset="0"/>
            </a:endParaRPr>
          </a:p>
        </p:txBody>
      </p:sp>
      <p:sp>
        <p:nvSpPr>
          <p:cNvPr id="103" name="Sub"/>
          <p:cNvSpPr/>
          <p:nvPr/>
        </p:nvSpPr>
        <p:spPr>
          <a:xfrm>
            <a:off x="508000" y="939800"/>
            <a:ext cx="11176000" cy="304800"/>
          </a:xfrm>
          <a:prstGeom prst="roundRect">
            <a:avLst>
              <a:gd name="adj" fmla="val 8000"/>
            </a:avLst>
          </a:prstGeom>
          <a:noFill/>
          <a:ln>
            <a:noFill/>
          </a:ln>
        </p:spPr>
        <p:txBody>
          <a:bodyPr wrap="square" lIns="63500" tIns="38100" rIns="63500" bIns="38100" anchor="ctr">
            <a:normAutofit/>
          </a:bodyPr>
          <a:lstStyle/>
          <a:p>
            <a:pPr algn="l">
              <a:buNone/>
            </a:pPr>
            <a:r>
              <a:rPr lang="en-US" sz="1400" b="0">
                <a:solidFill>
                  <a:srgbClr val="4A5568"/>
                </a:solidFill>
                <a:latin typeface="Georgia" panose="02040502050405020303" pitchFamily="18" charset="0"/>
              </a:rPr>
              <a:t>Five structural moves to de-risk sourcing, cut emissions, and align partners</a:t>
            </a:r>
          </a:p>
        </p:txBody>
      </p:sp>
      <p:sp>
        <p:nvSpPr>
          <p:cNvPr id="104" name="CurHdr"/>
          <p:cNvSpPr/>
          <p:nvPr/>
        </p:nvSpPr>
        <p:spPr>
          <a:xfrm>
            <a:off x="430882" y="1524000"/>
            <a:ext cx="5207000" cy="330200"/>
          </a:xfrm>
          <a:prstGeom prst="roundRect">
            <a:avLst>
              <a:gd name="adj" fmla="val 8000"/>
            </a:avLst>
          </a:prstGeom>
          <a:solidFill>
            <a:srgbClr val="4A5568"/>
          </a:solidFill>
          <a:ln>
            <a:noFill/>
          </a:ln>
        </p:spPr>
        <p:txBody>
          <a:bodyPr wrap="square" lIns="63500" tIns="38100" rIns="63500" bIns="38100" anchor="ctr">
            <a:normAutofit/>
          </a:bodyPr>
          <a:lstStyle/>
          <a:p>
            <a:pPr algn="ctr">
              <a:buNone/>
            </a:pPr>
            <a:r>
              <a:rPr lang="en-US" sz="1400" b="1">
                <a:solidFill>
                  <a:srgbClr val="FFFFFF"/>
                </a:solidFill>
                <a:latin typeface="Georgia" panose="02040502050405020303" pitchFamily="18" charset="0"/>
              </a:rPr>
              <a:t>CURRENT</a:t>
            </a:r>
          </a:p>
        </p:txBody>
      </p:sp>
      <p:sp>
        <p:nvSpPr>
          <p:cNvPr id="105" name="RedHdr"/>
          <p:cNvSpPr/>
          <p:nvPr/>
        </p:nvSpPr>
        <p:spPr>
          <a:xfrm>
            <a:off x="6399882" y="1524000"/>
            <a:ext cx="5207000" cy="330200"/>
          </a:xfrm>
          <a:prstGeom prst="roundRect">
            <a:avLst>
              <a:gd name="adj" fmla="val 8000"/>
            </a:avLst>
          </a:prstGeom>
          <a:solidFill>
            <a:srgbClr val="00A859"/>
          </a:solidFill>
          <a:ln>
            <a:noFill/>
          </a:ln>
        </p:spPr>
        <p:txBody>
          <a:bodyPr wrap="square" lIns="63500" tIns="38100" rIns="63500" bIns="38100" anchor="ctr">
            <a:normAutofit/>
          </a:bodyPr>
          <a:lstStyle/>
          <a:p>
            <a:pPr algn="ctr">
              <a:buNone/>
            </a:pPr>
            <a:r>
              <a:rPr lang="en-US" sz="1400" b="1">
                <a:solidFill>
                  <a:srgbClr val="FFFFFF"/>
                </a:solidFill>
                <a:latin typeface="Georgia" panose="02040502050405020303" pitchFamily="18" charset="0"/>
              </a:rPr>
              <a:t>REDESIGNED</a:t>
            </a:r>
          </a:p>
        </p:txBody>
      </p:sp>
      <p:sp>
        <p:nvSpPr>
          <p:cNvPr id="106" name="CN0"/>
          <p:cNvSpPr/>
          <p:nvPr/>
        </p:nvSpPr>
        <p:spPr>
          <a:xfrm>
            <a:off x="532482" y="1854200"/>
            <a:ext cx="5003800" cy="241300"/>
          </a:xfrm>
          <a:prstGeom prst="roundRect">
            <a:avLst>
              <a:gd name="adj" fmla="val 8000"/>
            </a:avLst>
          </a:prstGeom>
          <a:solidFill>
            <a:srgbClr val="FFFFFF"/>
          </a:solidFill>
          <a:ln w="12700">
            <a:solidFill>
              <a:srgbClr val="4A5568"/>
            </a:solidFill>
          </a:ln>
        </p:spPr>
        <p:txBody>
          <a:bodyPr wrap="square" lIns="63500" tIns="12700" rIns="63500" bIns="12700" anchor="ctr">
            <a:normAutofit/>
          </a:bodyPr>
          <a:lstStyle/>
          <a:p>
            <a:pPr algn="ctr">
              <a:buNone/>
            </a:pPr>
            <a:r>
              <a:rPr lang="en-US" sz="1100" b="0">
                <a:solidFill>
                  <a:srgbClr val="1A1A1A"/>
                </a:solidFill>
                <a:latin typeface="Georgia" panose="02040502050405020303" pitchFamily="18" charset="0"/>
              </a:rPr>
              <a:t>Single-source SoC (Tegra X1)</a:t>
            </a:r>
          </a:p>
        </p:txBody>
      </p:sp>
      <p:sp>
        <p:nvSpPr>
          <p:cNvPr id="107" name="RN0"/>
          <p:cNvSpPr/>
          <p:nvPr/>
        </p:nvSpPr>
        <p:spPr>
          <a:xfrm>
            <a:off x="6501482" y="1854200"/>
            <a:ext cx="5003800" cy="241300"/>
          </a:xfrm>
          <a:prstGeom prst="roundRect">
            <a:avLst>
              <a:gd name="adj" fmla="val 8000"/>
            </a:avLst>
          </a:prstGeom>
          <a:solidFill>
            <a:srgbClr val="E8F5EE"/>
          </a:solidFill>
          <a:ln w="15875">
            <a:solidFill>
              <a:srgbClr val="00A859"/>
            </a:solidFill>
          </a:ln>
        </p:spPr>
        <p:txBody>
          <a:bodyPr wrap="square" lIns="63500" tIns="12700" rIns="63500" bIns="12700" anchor="ctr">
            <a:normAutofit/>
          </a:bodyPr>
          <a:lstStyle/>
          <a:p>
            <a:pPr algn="ctr">
              <a:buNone/>
            </a:pPr>
            <a:r>
              <a:rPr lang="en-US" sz="1100" b="1">
                <a:solidFill>
                  <a:srgbClr val="1A6B43"/>
                </a:solidFill>
                <a:latin typeface="Georgia" panose="02040502050405020303" pitchFamily="18" charset="0"/>
              </a:rPr>
              <a:t>Dual-source SoC (2nd foundry)</a:t>
            </a:r>
          </a:p>
        </p:txBody>
      </p:sp>
      <p:sp>
        <p:nvSpPr>
          <p:cNvPr id="108" name="CN1"/>
          <p:cNvSpPr/>
          <p:nvPr/>
        </p:nvSpPr>
        <p:spPr>
          <a:xfrm>
            <a:off x="532482" y="2146300"/>
            <a:ext cx="5003800" cy="241300"/>
          </a:xfrm>
          <a:prstGeom prst="roundRect">
            <a:avLst>
              <a:gd name="adj" fmla="val 8000"/>
            </a:avLst>
          </a:prstGeom>
          <a:solidFill>
            <a:srgbClr val="FFFFFF"/>
          </a:solidFill>
          <a:ln w="12700">
            <a:solidFill>
              <a:srgbClr val="4A5568"/>
            </a:solidFill>
          </a:ln>
        </p:spPr>
        <p:txBody>
          <a:bodyPr wrap="square" lIns="63500" tIns="12700" rIns="63500" bIns="12700" anchor="ctr">
            <a:normAutofit/>
          </a:bodyPr>
          <a:lstStyle/>
          <a:p>
            <a:pPr algn="ctr">
              <a:buNone/>
            </a:pPr>
            <a:r>
              <a:rPr lang="en-US" sz="1100" b="0">
                <a:solidFill>
                  <a:srgbClr val="1A1A1A"/>
                </a:solidFill>
                <a:latin typeface="Georgia" panose="02040502050405020303" pitchFamily="18" charset="0"/>
              </a:rPr>
              <a:t>Concentrated assembly (China)</a:t>
            </a:r>
          </a:p>
        </p:txBody>
      </p:sp>
      <p:sp>
        <p:nvSpPr>
          <p:cNvPr id="109" name="RN1"/>
          <p:cNvSpPr/>
          <p:nvPr/>
        </p:nvSpPr>
        <p:spPr>
          <a:xfrm>
            <a:off x="6501482" y="2146300"/>
            <a:ext cx="5003800" cy="241300"/>
          </a:xfrm>
          <a:prstGeom prst="roundRect">
            <a:avLst>
              <a:gd name="adj" fmla="val 8000"/>
            </a:avLst>
          </a:prstGeom>
          <a:solidFill>
            <a:srgbClr val="E8F5EE"/>
          </a:solidFill>
          <a:ln w="15875">
            <a:solidFill>
              <a:srgbClr val="00A859"/>
            </a:solidFill>
          </a:ln>
        </p:spPr>
        <p:txBody>
          <a:bodyPr wrap="square" lIns="63500" tIns="12700" rIns="63500" bIns="12700" anchor="ctr">
            <a:normAutofit/>
          </a:bodyPr>
          <a:lstStyle/>
          <a:p>
            <a:pPr algn="ctr">
              <a:buNone/>
            </a:pPr>
            <a:r>
              <a:rPr lang="en-US" sz="1100" b="1">
                <a:solidFill>
                  <a:srgbClr val="1A6B43"/>
                </a:solidFill>
                <a:latin typeface="Georgia" panose="02040502050405020303" pitchFamily="18" charset="0"/>
              </a:rPr>
              <a:t>Three-region footprint</a:t>
            </a:r>
          </a:p>
        </p:txBody>
      </p:sp>
      <p:sp>
        <p:nvSpPr>
          <p:cNvPr id="110" name="CN2"/>
          <p:cNvSpPr/>
          <p:nvPr/>
        </p:nvSpPr>
        <p:spPr>
          <a:xfrm>
            <a:off x="532482" y="2438400"/>
            <a:ext cx="5003800" cy="241300"/>
          </a:xfrm>
          <a:prstGeom prst="roundRect">
            <a:avLst>
              <a:gd name="adj" fmla="val 8000"/>
            </a:avLst>
          </a:prstGeom>
          <a:solidFill>
            <a:srgbClr val="FFFFFF"/>
          </a:solidFill>
          <a:ln w="12700">
            <a:solidFill>
              <a:srgbClr val="4A5568"/>
            </a:solidFill>
          </a:ln>
        </p:spPr>
        <p:txBody>
          <a:bodyPr wrap="square" lIns="63500" tIns="12700" rIns="63500" bIns="12700" anchor="ctr">
            <a:normAutofit/>
          </a:bodyPr>
          <a:lstStyle/>
          <a:p>
            <a:pPr algn="ctr">
              <a:buNone/>
            </a:pPr>
            <a:r>
              <a:rPr lang="en-US" sz="1100" b="0">
                <a:solidFill>
                  <a:srgbClr val="1A1A1A"/>
                </a:solidFill>
                <a:latin typeface="Georgia" panose="02040502050405020303" pitchFamily="18" charset="0"/>
              </a:rPr>
              <a:t>Linear battery sourcing</a:t>
            </a:r>
          </a:p>
        </p:txBody>
      </p:sp>
      <p:sp>
        <p:nvSpPr>
          <p:cNvPr id="111" name="RN2"/>
          <p:cNvSpPr/>
          <p:nvPr/>
        </p:nvSpPr>
        <p:spPr>
          <a:xfrm>
            <a:off x="6501482" y="2438400"/>
            <a:ext cx="5003800" cy="241300"/>
          </a:xfrm>
          <a:prstGeom prst="roundRect">
            <a:avLst>
              <a:gd name="adj" fmla="val 8000"/>
            </a:avLst>
          </a:prstGeom>
          <a:solidFill>
            <a:srgbClr val="E8F5EE"/>
          </a:solidFill>
          <a:ln w="15875">
            <a:solidFill>
              <a:srgbClr val="00A859"/>
            </a:solidFill>
          </a:ln>
        </p:spPr>
        <p:txBody>
          <a:bodyPr wrap="square" lIns="63500" tIns="12700" rIns="63500" bIns="12700" anchor="ctr">
            <a:normAutofit/>
          </a:bodyPr>
          <a:lstStyle/>
          <a:p>
            <a:pPr algn="ctr">
              <a:buNone/>
            </a:pPr>
            <a:r>
              <a:rPr lang="en-US" sz="1100" b="1">
                <a:solidFill>
                  <a:srgbClr val="1A6B43"/>
                </a:solidFill>
                <a:latin typeface="Georgia" panose="02040502050405020303" pitchFamily="18" charset="0"/>
              </a:rPr>
              <a:t>Closed-loop battery recovery</a:t>
            </a:r>
          </a:p>
        </p:txBody>
      </p:sp>
      <p:sp>
        <p:nvSpPr>
          <p:cNvPr id="112" name="CN3"/>
          <p:cNvSpPr/>
          <p:nvPr/>
        </p:nvSpPr>
        <p:spPr>
          <a:xfrm>
            <a:off x="532482" y="2730500"/>
            <a:ext cx="5003800" cy="241300"/>
          </a:xfrm>
          <a:prstGeom prst="roundRect">
            <a:avLst>
              <a:gd name="adj" fmla="val 8000"/>
            </a:avLst>
          </a:prstGeom>
          <a:solidFill>
            <a:srgbClr val="FFFFFF"/>
          </a:solidFill>
          <a:ln w="12700">
            <a:solidFill>
              <a:srgbClr val="4A5568"/>
            </a:solidFill>
          </a:ln>
        </p:spPr>
        <p:txBody>
          <a:bodyPr wrap="square" lIns="63500" tIns="12700" rIns="63500" bIns="12700" anchor="ctr">
            <a:normAutofit/>
          </a:bodyPr>
          <a:lstStyle/>
          <a:p>
            <a:pPr algn="ctr">
              <a:buNone/>
            </a:pPr>
            <a:r>
              <a:rPr lang="en-US" sz="1100" b="0">
                <a:solidFill>
                  <a:srgbClr val="1A1A1A"/>
                </a:solidFill>
                <a:latin typeface="Georgia" panose="02040502050405020303" pitchFamily="18" charset="0"/>
              </a:rPr>
              <a:t>Cost-only partner selection</a:t>
            </a:r>
          </a:p>
        </p:txBody>
      </p:sp>
      <p:sp>
        <p:nvSpPr>
          <p:cNvPr id="113" name="RN3"/>
          <p:cNvSpPr/>
          <p:nvPr/>
        </p:nvSpPr>
        <p:spPr>
          <a:xfrm>
            <a:off x="6501482" y="2730500"/>
            <a:ext cx="5003800" cy="241300"/>
          </a:xfrm>
          <a:prstGeom prst="roundRect">
            <a:avLst>
              <a:gd name="adj" fmla="val 8000"/>
            </a:avLst>
          </a:prstGeom>
          <a:solidFill>
            <a:srgbClr val="E8F5EE"/>
          </a:solidFill>
          <a:ln w="15875">
            <a:solidFill>
              <a:srgbClr val="00A859"/>
            </a:solidFill>
          </a:ln>
        </p:spPr>
        <p:txBody>
          <a:bodyPr wrap="square" lIns="63500" tIns="12700" rIns="63500" bIns="12700" anchor="ctr">
            <a:normAutofit/>
          </a:bodyPr>
          <a:lstStyle/>
          <a:p>
            <a:pPr algn="ctr">
              <a:buNone/>
            </a:pPr>
            <a:r>
              <a:rPr lang="en-US" sz="1100" b="1">
                <a:solidFill>
                  <a:srgbClr val="1A6B43"/>
                </a:solidFill>
                <a:latin typeface="Georgia" panose="02040502050405020303" pitchFamily="18" charset="0"/>
              </a:rPr>
              <a:t>SBTi supplier mandates</a:t>
            </a:r>
          </a:p>
        </p:txBody>
      </p:sp>
      <p:sp>
        <p:nvSpPr>
          <p:cNvPr id="114" name="RA:arrow"/>
          <p:cNvSpPr/>
          <p:nvPr/>
        </p:nvSpPr>
        <p:spPr>
          <a:xfrm>
            <a:off x="5714082" y="2343150"/>
            <a:ext cx="609600" cy="431800"/>
          </a:xfrm>
          <a:prstGeom prst="rightArrow">
            <a:avLst/>
          </a:prstGeom>
          <a:solidFill>
            <a:srgbClr val="E60012"/>
          </a:solidFill>
          <a:ln>
            <a:noFill/>
          </a:ln>
        </p:spPr>
        <p:txBody>
          <a:bodyPr/>
          <a:lstStyle/>
          <a:p>
            <a:endParaRPr lang="en-US">
              <a:latin typeface="Georgia" panose="02040502050405020303" pitchFamily="18" charset="0"/>
            </a:endParaRPr>
          </a:p>
        </p:txBody>
      </p:sp>
      <p:sp>
        <p:nvSpPr>
          <p:cNvPr id="115" name="Card1"/>
          <p:cNvSpPr/>
          <p:nvPr/>
        </p:nvSpPr>
        <p:spPr>
          <a:xfrm>
            <a:off x="481682" y="3657600"/>
            <a:ext cx="2133600" cy="2362200"/>
          </a:xfrm>
          <a:prstGeom prst="roundRect">
            <a:avLst>
              <a:gd name="adj" fmla="val 8000"/>
            </a:avLst>
          </a:prstGeom>
          <a:solidFill>
            <a:srgbClr val="FFFFFF"/>
          </a:solidFill>
          <a:ln w="12700">
            <a:solidFill>
              <a:srgbClr val="EDE7D9"/>
            </a:solidFill>
          </a:ln>
        </p:spPr>
        <p:txBody>
          <a:bodyPr wrap="square" lIns="91440" tIns="63500" rIns="63500" bIns="45720" anchor="t">
            <a:normAutofit/>
          </a:bodyPr>
          <a:lstStyle/>
          <a:p>
            <a:pPr marR="406400" algn="l">
              <a:spcBef>
                <a:spcPts val="0"/>
              </a:spcBef>
              <a:buNone/>
            </a:pPr>
            <a:r>
              <a:rPr lang="en-US" sz="1100" b="1">
                <a:solidFill>
                  <a:srgbClr val="1A1A1A"/>
                </a:solidFill>
                <a:latin typeface="Calibri" panose="020F0502020204030204" pitchFamily="34" charset="0"/>
                <a:cs typeface="Calibri" panose="020F0502020204030204" pitchFamily="34" charset="0"/>
              </a:rPr>
              <a:t>Dual-Source SoC</a:t>
            </a:r>
          </a:p>
          <a:p>
            <a:pPr algn="l">
              <a:spcBef>
                <a:spcPts val="500"/>
              </a:spcBef>
              <a:buNone/>
            </a:pPr>
            <a:endParaRPr lang="en-US" sz="1100" b="0">
              <a:solidFill>
                <a:srgbClr val="374151"/>
              </a:solidFill>
              <a:latin typeface="Calibri" panose="020F0502020204030204" pitchFamily="34" charset="0"/>
              <a:cs typeface="Calibri" panose="020F0502020204030204" pitchFamily="34" charset="0"/>
            </a:endParaRPr>
          </a:p>
          <a:p>
            <a:pPr algn="l">
              <a:spcBef>
                <a:spcPts val="500"/>
              </a:spcBef>
              <a:buNone/>
            </a:pPr>
            <a:r>
              <a:rPr lang="en-US" sz="1100" b="0">
                <a:solidFill>
                  <a:srgbClr val="374151"/>
                </a:solidFill>
                <a:latin typeface="Calibri" panose="020F0502020204030204" pitchFamily="34" charset="0"/>
                <a:cs typeface="Calibri" panose="020F0502020204030204" pitchFamily="34" charset="0"/>
              </a:rPr>
              <a:t>Qualify a second foundry (e.g., Samsung) alongside the current Tegra X1 line to break single-source dependency on one chip supplier.</a:t>
            </a:r>
          </a:p>
          <a:p>
            <a:pPr algn="l">
              <a:spcBef>
                <a:spcPts val="500"/>
              </a:spcBef>
              <a:buNone/>
            </a:pPr>
            <a:endParaRPr lang="en-US" sz="1100" b="1">
              <a:solidFill>
                <a:srgbClr val="E60012"/>
              </a:solidFill>
              <a:latin typeface="Calibri" panose="020F0502020204030204" pitchFamily="34" charset="0"/>
              <a:cs typeface="Calibri" panose="020F0502020204030204" pitchFamily="34" charset="0"/>
            </a:endParaRPr>
          </a:p>
          <a:p>
            <a:pPr algn="l">
              <a:spcBef>
                <a:spcPts val="500"/>
              </a:spcBef>
              <a:buNone/>
            </a:pPr>
            <a:r>
              <a:rPr lang="en-US" sz="1100" b="1">
                <a:solidFill>
                  <a:srgbClr val="E60012"/>
                </a:solidFill>
                <a:latin typeface="Calibri" panose="020F0502020204030204" pitchFamily="34" charset="0"/>
                <a:cs typeface="Calibri" panose="020F0502020204030204" pitchFamily="34" charset="0"/>
              </a:rPr>
              <a:t>Cuts single-source risk on the highest-value component</a:t>
            </a:r>
          </a:p>
        </p:txBody>
      </p:sp>
      <p:sp>
        <p:nvSpPr>
          <p:cNvPr id="116" name="Badge1"/>
          <p:cNvSpPr/>
          <p:nvPr/>
        </p:nvSpPr>
        <p:spPr>
          <a:xfrm>
            <a:off x="2223106" y="3708400"/>
            <a:ext cx="355600" cy="355600"/>
          </a:xfrm>
          <a:prstGeom prst="ellipse">
            <a:avLst/>
          </a:prstGeom>
          <a:solidFill>
            <a:srgbClr val="E60012"/>
          </a:solidFill>
          <a:ln>
            <a:noFill/>
          </a:ln>
        </p:spPr>
        <p:txBody>
          <a:bodyPr wrap="square" lIns="63500" tIns="38100" rIns="63500" bIns="38100" anchor="ctr">
            <a:normAutofit fontScale="92500" lnSpcReduction="20000"/>
          </a:bodyPr>
          <a:lstStyle/>
          <a:p>
            <a:pPr algn="ctr">
              <a:buNone/>
            </a:pPr>
            <a:r>
              <a:rPr lang="en-US" sz="1400" b="1">
                <a:solidFill>
                  <a:srgbClr val="FFFFFF"/>
                </a:solidFill>
                <a:latin typeface="Georgia" panose="02040502050405020303" pitchFamily="18" charset="0"/>
              </a:rPr>
              <a:t>1</a:t>
            </a:r>
          </a:p>
        </p:txBody>
      </p:sp>
      <p:sp>
        <p:nvSpPr>
          <p:cNvPr id="117" name="Card2"/>
          <p:cNvSpPr/>
          <p:nvPr/>
        </p:nvSpPr>
        <p:spPr>
          <a:xfrm>
            <a:off x="2716882" y="3657600"/>
            <a:ext cx="2133600" cy="2362200"/>
          </a:xfrm>
          <a:prstGeom prst="roundRect">
            <a:avLst>
              <a:gd name="adj" fmla="val 8000"/>
            </a:avLst>
          </a:prstGeom>
          <a:solidFill>
            <a:srgbClr val="FFFFFF"/>
          </a:solidFill>
          <a:ln w="12700">
            <a:solidFill>
              <a:srgbClr val="EDE7D9"/>
            </a:solidFill>
          </a:ln>
        </p:spPr>
        <p:txBody>
          <a:bodyPr wrap="square" lIns="91440" tIns="63500" rIns="63500" bIns="45720" anchor="t">
            <a:normAutofit/>
          </a:bodyPr>
          <a:lstStyle/>
          <a:p>
            <a:pPr marR="406400" algn="l">
              <a:spcBef>
                <a:spcPts val="0"/>
              </a:spcBef>
              <a:buNone/>
            </a:pPr>
            <a:r>
              <a:rPr lang="en-US" sz="1100" b="1">
                <a:solidFill>
                  <a:srgbClr val="1A1A1A"/>
                </a:solidFill>
                <a:latin typeface="Calibri" panose="020F0502020204030204" pitchFamily="34" charset="0"/>
                <a:cs typeface="Calibri" panose="020F0502020204030204" pitchFamily="34" charset="0"/>
              </a:rPr>
              <a:t>Three-Region Assembly</a:t>
            </a:r>
          </a:p>
          <a:p>
            <a:pPr algn="l">
              <a:spcBef>
                <a:spcPts val="200"/>
              </a:spcBef>
              <a:buNone/>
            </a:pPr>
            <a:r>
              <a:rPr lang="en-US" sz="900" b="1" i="1">
                <a:solidFill>
                  <a:srgbClr val="E60012"/>
                </a:solidFill>
                <a:latin typeface="Calibri" panose="020F0502020204030204" pitchFamily="34" charset="0"/>
                <a:cs typeface="Calibri" panose="020F0502020204030204" pitchFamily="34" charset="0"/>
              </a:rPr>
              <a:t>Vietnam + Mexico + India</a:t>
            </a:r>
          </a:p>
          <a:p>
            <a:pPr algn="l">
              <a:spcBef>
                <a:spcPts val="500"/>
              </a:spcBef>
              <a:buNone/>
            </a:pPr>
            <a:r>
              <a:rPr lang="en-US" sz="1100" b="0">
                <a:solidFill>
                  <a:srgbClr val="374151"/>
                </a:solidFill>
                <a:latin typeface="Calibri" panose="020F0502020204030204" pitchFamily="34" charset="0"/>
                <a:cs typeface="Calibri" panose="020F0502020204030204" pitchFamily="34" charset="0"/>
              </a:rPr>
              <a:t>Shift final assembly beyond China by keeping Vietnam, scaling Mexico &amp; India. Mexico offers USMCA tariff-free US access (Foxconn precedent); India offers PLI semiconductor incentives (Apple precedent).</a:t>
            </a:r>
          </a:p>
          <a:p>
            <a:pPr algn="l">
              <a:spcBef>
                <a:spcPts val="500"/>
              </a:spcBef>
              <a:buNone/>
            </a:pPr>
            <a:r>
              <a:rPr lang="en-US" sz="1100" b="1">
                <a:solidFill>
                  <a:srgbClr val="E60012"/>
                </a:solidFill>
                <a:latin typeface="Calibri" panose="020F0502020204030204" pitchFamily="34" charset="0"/>
                <a:cs typeface="Calibri" panose="020F0502020204030204" pitchFamily="34" charset="0"/>
              </a:rPr>
              <a:t>Lowers China concentration &amp; US tariff exposure</a:t>
            </a:r>
          </a:p>
        </p:txBody>
      </p:sp>
      <p:sp>
        <p:nvSpPr>
          <p:cNvPr id="118" name="Badge2"/>
          <p:cNvSpPr/>
          <p:nvPr/>
        </p:nvSpPr>
        <p:spPr>
          <a:xfrm>
            <a:off x="4442050" y="3708400"/>
            <a:ext cx="355600" cy="355600"/>
          </a:xfrm>
          <a:prstGeom prst="ellipse">
            <a:avLst/>
          </a:prstGeom>
          <a:solidFill>
            <a:srgbClr val="E60012"/>
          </a:solidFill>
          <a:ln>
            <a:noFill/>
          </a:ln>
        </p:spPr>
        <p:txBody>
          <a:bodyPr wrap="square" lIns="63500" tIns="38100" rIns="63500" bIns="38100" anchor="ctr">
            <a:normAutofit fontScale="92500" lnSpcReduction="20000"/>
          </a:bodyPr>
          <a:lstStyle/>
          <a:p>
            <a:pPr algn="ctr">
              <a:buNone/>
            </a:pPr>
            <a:r>
              <a:rPr lang="en-US" sz="1400" b="1">
                <a:solidFill>
                  <a:srgbClr val="FFFFFF"/>
                </a:solidFill>
                <a:latin typeface="Georgia" panose="02040502050405020303" pitchFamily="18" charset="0"/>
              </a:rPr>
              <a:t>2</a:t>
            </a:r>
          </a:p>
        </p:txBody>
      </p:sp>
      <p:sp>
        <p:nvSpPr>
          <p:cNvPr id="119" name="Card3"/>
          <p:cNvSpPr/>
          <p:nvPr/>
        </p:nvSpPr>
        <p:spPr>
          <a:xfrm>
            <a:off x="4952082" y="3657600"/>
            <a:ext cx="2133600" cy="2362200"/>
          </a:xfrm>
          <a:prstGeom prst="roundRect">
            <a:avLst>
              <a:gd name="adj" fmla="val 8000"/>
            </a:avLst>
          </a:prstGeom>
          <a:solidFill>
            <a:srgbClr val="FFFFFF"/>
          </a:solidFill>
          <a:ln w="12700">
            <a:solidFill>
              <a:srgbClr val="EDE7D9"/>
            </a:solidFill>
          </a:ln>
        </p:spPr>
        <p:txBody>
          <a:bodyPr wrap="square" lIns="91440" tIns="63500" rIns="63500" bIns="45720" anchor="t">
            <a:normAutofit/>
          </a:bodyPr>
          <a:lstStyle/>
          <a:p>
            <a:pPr marR="406400" algn="l">
              <a:spcBef>
                <a:spcPts val="0"/>
              </a:spcBef>
              <a:buNone/>
            </a:pPr>
            <a:r>
              <a:rPr lang="en-US" sz="1100" b="1">
                <a:solidFill>
                  <a:srgbClr val="1A1A1A"/>
                </a:solidFill>
                <a:latin typeface="Calibri" panose="020F0502020204030204" pitchFamily="34" charset="0"/>
                <a:cs typeface="Calibri" panose="020F0502020204030204" pitchFamily="34" charset="0"/>
              </a:rPr>
              <a:t>Closed-Loop Battery</a:t>
            </a:r>
          </a:p>
          <a:p>
            <a:pPr algn="l">
              <a:spcBef>
                <a:spcPts val="500"/>
              </a:spcBef>
              <a:buNone/>
            </a:pPr>
            <a:endParaRPr lang="en-US" sz="1100" b="0">
              <a:solidFill>
                <a:srgbClr val="374151"/>
              </a:solidFill>
              <a:latin typeface="Calibri" panose="020F0502020204030204" pitchFamily="34" charset="0"/>
              <a:cs typeface="Calibri" panose="020F0502020204030204" pitchFamily="34" charset="0"/>
            </a:endParaRPr>
          </a:p>
          <a:p>
            <a:pPr algn="l">
              <a:spcBef>
                <a:spcPts val="500"/>
              </a:spcBef>
              <a:buNone/>
            </a:pPr>
            <a:r>
              <a:rPr lang="en-US" sz="1100" b="0">
                <a:solidFill>
                  <a:srgbClr val="374151"/>
                </a:solidFill>
                <a:latin typeface="Calibri" panose="020F0502020204030204" pitchFamily="34" charset="0"/>
                <a:cs typeface="Calibri" panose="020F0502020204030204" pitchFamily="34" charset="0"/>
              </a:rPr>
              <a:t>Launch a take-back and recycling program to recover lithium-ion cells and feed reclaimed materials back into production.</a:t>
            </a:r>
          </a:p>
          <a:p>
            <a:pPr algn="l">
              <a:spcBef>
                <a:spcPts val="500"/>
              </a:spcBef>
              <a:buNone/>
            </a:pPr>
            <a:endParaRPr lang="en-US" sz="1100" b="1">
              <a:solidFill>
                <a:srgbClr val="E60012"/>
              </a:solidFill>
              <a:latin typeface="Calibri" panose="020F0502020204030204" pitchFamily="34" charset="0"/>
              <a:cs typeface="Calibri" panose="020F0502020204030204" pitchFamily="34" charset="0"/>
            </a:endParaRPr>
          </a:p>
          <a:p>
            <a:pPr algn="l">
              <a:spcBef>
                <a:spcPts val="500"/>
              </a:spcBef>
              <a:buNone/>
            </a:pPr>
            <a:endParaRPr lang="en-US" sz="1100" b="1">
              <a:solidFill>
                <a:srgbClr val="E60012"/>
              </a:solidFill>
              <a:latin typeface="Calibri" panose="020F0502020204030204" pitchFamily="34" charset="0"/>
              <a:cs typeface="Calibri" panose="020F0502020204030204" pitchFamily="34" charset="0"/>
            </a:endParaRPr>
          </a:p>
          <a:p>
            <a:pPr algn="l">
              <a:spcBef>
                <a:spcPts val="500"/>
              </a:spcBef>
              <a:buNone/>
            </a:pPr>
            <a:r>
              <a:rPr lang="en-US" sz="1100" b="1">
                <a:solidFill>
                  <a:srgbClr val="E60012"/>
                </a:solidFill>
                <a:latin typeface="Calibri" panose="020F0502020204030204" pitchFamily="34" charset="0"/>
                <a:cs typeface="Calibri" panose="020F0502020204030204" pitchFamily="34" charset="0"/>
              </a:rPr>
              <a:t>Secures critical materials, cuts virgin demand</a:t>
            </a:r>
          </a:p>
        </p:txBody>
      </p:sp>
      <p:sp>
        <p:nvSpPr>
          <p:cNvPr id="120" name="Badge3"/>
          <p:cNvSpPr/>
          <p:nvPr/>
        </p:nvSpPr>
        <p:spPr>
          <a:xfrm>
            <a:off x="6669122" y="3676904"/>
            <a:ext cx="355600" cy="355600"/>
          </a:xfrm>
          <a:prstGeom prst="ellipse">
            <a:avLst/>
          </a:prstGeom>
          <a:solidFill>
            <a:srgbClr val="E60012"/>
          </a:solidFill>
          <a:ln>
            <a:noFill/>
          </a:ln>
        </p:spPr>
        <p:txBody>
          <a:bodyPr wrap="square" lIns="63500" tIns="38100" rIns="63500" bIns="38100" anchor="ctr">
            <a:normAutofit fontScale="92500" lnSpcReduction="20000"/>
          </a:bodyPr>
          <a:lstStyle/>
          <a:p>
            <a:pPr algn="ctr">
              <a:buNone/>
            </a:pPr>
            <a:r>
              <a:rPr lang="en-US" sz="1400" b="1">
                <a:solidFill>
                  <a:srgbClr val="FFFFFF"/>
                </a:solidFill>
                <a:latin typeface="Georgia" panose="02040502050405020303" pitchFamily="18" charset="0"/>
              </a:rPr>
              <a:t>3</a:t>
            </a:r>
          </a:p>
        </p:txBody>
      </p:sp>
      <p:sp>
        <p:nvSpPr>
          <p:cNvPr id="121" name="Card4"/>
          <p:cNvSpPr/>
          <p:nvPr/>
        </p:nvSpPr>
        <p:spPr>
          <a:xfrm>
            <a:off x="7187282" y="3657600"/>
            <a:ext cx="2133600" cy="2362200"/>
          </a:xfrm>
          <a:prstGeom prst="roundRect">
            <a:avLst>
              <a:gd name="adj" fmla="val 8000"/>
            </a:avLst>
          </a:prstGeom>
          <a:solidFill>
            <a:srgbClr val="FFFFFF"/>
          </a:solidFill>
          <a:ln w="12700">
            <a:solidFill>
              <a:srgbClr val="EDE7D9"/>
            </a:solidFill>
          </a:ln>
        </p:spPr>
        <p:txBody>
          <a:bodyPr wrap="square" lIns="91440" tIns="63500" rIns="63500" bIns="45720" anchor="t">
            <a:normAutofit/>
          </a:bodyPr>
          <a:lstStyle/>
          <a:p>
            <a:pPr marR="406400" algn="l">
              <a:spcBef>
                <a:spcPts val="0"/>
              </a:spcBef>
              <a:buNone/>
            </a:pPr>
            <a:r>
              <a:rPr lang="en-US" sz="1100" b="1">
                <a:solidFill>
                  <a:srgbClr val="1A1A1A"/>
                </a:solidFill>
                <a:latin typeface="Calibri" panose="020F0502020204030204" pitchFamily="34" charset="0"/>
                <a:cs typeface="Calibri" panose="020F0502020204030204" pitchFamily="34" charset="0"/>
              </a:rPr>
              <a:t>SBTi Supplier Mandates</a:t>
            </a:r>
          </a:p>
          <a:p>
            <a:pPr algn="l">
              <a:spcBef>
                <a:spcPts val="500"/>
              </a:spcBef>
              <a:buNone/>
            </a:pPr>
            <a:endParaRPr lang="en-US" sz="1100" b="0">
              <a:solidFill>
                <a:srgbClr val="374151"/>
              </a:solidFill>
              <a:latin typeface="Calibri" panose="020F0502020204030204" pitchFamily="34" charset="0"/>
              <a:cs typeface="Calibri" panose="020F0502020204030204" pitchFamily="34" charset="0"/>
            </a:endParaRPr>
          </a:p>
          <a:p>
            <a:pPr algn="l">
              <a:spcBef>
                <a:spcPts val="500"/>
              </a:spcBef>
              <a:buNone/>
            </a:pPr>
            <a:r>
              <a:rPr lang="en-US" sz="1100" b="0">
                <a:solidFill>
                  <a:srgbClr val="374151"/>
                </a:solidFill>
                <a:latin typeface="Calibri" panose="020F0502020204030204" pitchFamily="34" charset="0"/>
                <a:cs typeface="Calibri" panose="020F0502020204030204" pitchFamily="34" charset="0"/>
              </a:rPr>
              <a:t>Require tier-1 suppliers to set science-based emissions targets and report progress as a condition of contract renewal.</a:t>
            </a:r>
          </a:p>
          <a:p>
            <a:pPr algn="l">
              <a:spcBef>
                <a:spcPts val="500"/>
              </a:spcBef>
              <a:buNone/>
            </a:pPr>
            <a:endParaRPr lang="en-US" sz="1100" b="1">
              <a:solidFill>
                <a:srgbClr val="E60012"/>
              </a:solidFill>
              <a:latin typeface="Calibri" panose="020F0502020204030204" pitchFamily="34" charset="0"/>
              <a:cs typeface="Calibri" panose="020F0502020204030204" pitchFamily="34" charset="0"/>
            </a:endParaRPr>
          </a:p>
          <a:p>
            <a:pPr algn="l">
              <a:spcBef>
                <a:spcPts val="500"/>
              </a:spcBef>
              <a:buNone/>
            </a:pPr>
            <a:endParaRPr lang="en-US" sz="1100" b="1">
              <a:solidFill>
                <a:srgbClr val="E60012"/>
              </a:solidFill>
              <a:latin typeface="Calibri" panose="020F0502020204030204" pitchFamily="34" charset="0"/>
              <a:cs typeface="Calibri" panose="020F0502020204030204" pitchFamily="34" charset="0"/>
            </a:endParaRPr>
          </a:p>
          <a:p>
            <a:pPr algn="l">
              <a:spcBef>
                <a:spcPts val="500"/>
              </a:spcBef>
              <a:buNone/>
            </a:pPr>
            <a:r>
              <a:rPr lang="en-US" sz="1100" b="1">
                <a:solidFill>
                  <a:srgbClr val="E60012"/>
                </a:solidFill>
                <a:latin typeface="Calibri" panose="020F0502020204030204" pitchFamily="34" charset="0"/>
                <a:cs typeface="Calibri" panose="020F0502020204030204" pitchFamily="34" charset="0"/>
              </a:rPr>
              <a:t>Drives Scope 3 emissions reductions</a:t>
            </a:r>
          </a:p>
        </p:txBody>
      </p:sp>
      <p:sp>
        <p:nvSpPr>
          <p:cNvPr id="122" name="Badge4"/>
          <p:cNvSpPr/>
          <p:nvPr/>
        </p:nvSpPr>
        <p:spPr>
          <a:xfrm>
            <a:off x="8924642" y="3708400"/>
            <a:ext cx="355600" cy="355600"/>
          </a:xfrm>
          <a:prstGeom prst="ellipse">
            <a:avLst/>
          </a:prstGeom>
          <a:solidFill>
            <a:srgbClr val="E60012"/>
          </a:solidFill>
          <a:ln>
            <a:noFill/>
          </a:ln>
        </p:spPr>
        <p:txBody>
          <a:bodyPr wrap="square" lIns="63500" tIns="38100" rIns="63500" bIns="38100" anchor="ctr">
            <a:normAutofit fontScale="92500" lnSpcReduction="20000"/>
          </a:bodyPr>
          <a:lstStyle/>
          <a:p>
            <a:pPr algn="ctr">
              <a:buNone/>
            </a:pPr>
            <a:r>
              <a:rPr lang="en-US" sz="1400" b="1">
                <a:solidFill>
                  <a:srgbClr val="FFFFFF"/>
                </a:solidFill>
                <a:latin typeface="Georgia" panose="02040502050405020303" pitchFamily="18" charset="0"/>
              </a:rPr>
              <a:t>4</a:t>
            </a:r>
          </a:p>
        </p:txBody>
      </p:sp>
      <p:sp>
        <p:nvSpPr>
          <p:cNvPr id="123" name="Card5"/>
          <p:cNvSpPr/>
          <p:nvPr/>
        </p:nvSpPr>
        <p:spPr>
          <a:xfrm>
            <a:off x="9422482" y="3657600"/>
            <a:ext cx="2133600" cy="2362200"/>
          </a:xfrm>
          <a:prstGeom prst="roundRect">
            <a:avLst>
              <a:gd name="adj" fmla="val 8000"/>
            </a:avLst>
          </a:prstGeom>
          <a:solidFill>
            <a:srgbClr val="FFFFFF"/>
          </a:solidFill>
          <a:ln w="12700">
            <a:solidFill>
              <a:srgbClr val="EDE7D9"/>
            </a:solidFill>
          </a:ln>
        </p:spPr>
        <p:txBody>
          <a:bodyPr wrap="square" lIns="91440" tIns="63500" rIns="63500" bIns="45720" anchor="t">
            <a:normAutofit/>
          </a:bodyPr>
          <a:lstStyle/>
          <a:p>
            <a:pPr marR="406400" algn="l">
              <a:spcBef>
                <a:spcPts val="0"/>
              </a:spcBef>
              <a:buNone/>
            </a:pPr>
            <a:r>
              <a:rPr lang="en-US" sz="1100" b="1">
                <a:solidFill>
                  <a:srgbClr val="1A1A1A"/>
                </a:solidFill>
                <a:latin typeface="Calibri" panose="020F0502020204030204" pitchFamily="34" charset="0"/>
                <a:cs typeface="Calibri" panose="020F0502020204030204" pitchFamily="34" charset="0"/>
              </a:rPr>
              <a:t>DEI Partner Standards</a:t>
            </a:r>
          </a:p>
          <a:p>
            <a:pPr algn="l">
              <a:spcBef>
                <a:spcPts val="500"/>
              </a:spcBef>
              <a:buNone/>
            </a:pPr>
            <a:endParaRPr lang="en-US" sz="1100" b="0">
              <a:solidFill>
                <a:srgbClr val="374151"/>
              </a:solidFill>
              <a:latin typeface="Calibri" panose="020F0502020204030204" pitchFamily="34" charset="0"/>
              <a:cs typeface="Calibri" panose="020F0502020204030204" pitchFamily="34" charset="0"/>
            </a:endParaRPr>
          </a:p>
          <a:p>
            <a:pPr algn="l">
              <a:spcBef>
                <a:spcPts val="500"/>
              </a:spcBef>
              <a:buNone/>
            </a:pPr>
            <a:r>
              <a:rPr lang="en-US" sz="1100" b="0">
                <a:solidFill>
                  <a:srgbClr val="374151"/>
                </a:solidFill>
                <a:latin typeface="Calibri" panose="020F0502020204030204" pitchFamily="34" charset="0"/>
                <a:cs typeface="Calibri" panose="020F0502020204030204" pitchFamily="34" charset="0"/>
              </a:rPr>
              <a:t>Embed labor, equity, and anti-discrimination criteria into supplier scorecards and sourcing decisions, not just cost.</a:t>
            </a:r>
          </a:p>
          <a:p>
            <a:pPr algn="l">
              <a:spcBef>
                <a:spcPts val="500"/>
              </a:spcBef>
              <a:buNone/>
            </a:pPr>
            <a:endParaRPr lang="en-US" sz="1100" b="1">
              <a:solidFill>
                <a:srgbClr val="E60012"/>
              </a:solidFill>
              <a:latin typeface="Calibri" panose="020F0502020204030204" pitchFamily="34" charset="0"/>
              <a:cs typeface="Calibri" panose="020F0502020204030204" pitchFamily="34" charset="0"/>
            </a:endParaRPr>
          </a:p>
          <a:p>
            <a:pPr algn="l">
              <a:spcBef>
                <a:spcPts val="500"/>
              </a:spcBef>
              <a:buNone/>
            </a:pPr>
            <a:endParaRPr lang="en-US" sz="1100" b="1">
              <a:solidFill>
                <a:srgbClr val="E60012"/>
              </a:solidFill>
              <a:latin typeface="Calibri" panose="020F0502020204030204" pitchFamily="34" charset="0"/>
              <a:cs typeface="Calibri" panose="020F0502020204030204" pitchFamily="34" charset="0"/>
            </a:endParaRPr>
          </a:p>
          <a:p>
            <a:pPr algn="l">
              <a:spcBef>
                <a:spcPts val="500"/>
              </a:spcBef>
              <a:buNone/>
            </a:pPr>
            <a:r>
              <a:rPr lang="en-US" sz="1100" b="1">
                <a:solidFill>
                  <a:srgbClr val="E60012"/>
                </a:solidFill>
                <a:latin typeface="Calibri" panose="020F0502020204030204" pitchFamily="34" charset="0"/>
                <a:cs typeface="Calibri" panose="020F0502020204030204" pitchFamily="34" charset="0"/>
              </a:rPr>
              <a:t>Aligns partners with workforce &amp; ESG goals</a:t>
            </a:r>
          </a:p>
        </p:txBody>
      </p:sp>
      <p:sp>
        <p:nvSpPr>
          <p:cNvPr id="124" name="Badge5"/>
          <p:cNvSpPr/>
          <p:nvPr/>
        </p:nvSpPr>
        <p:spPr>
          <a:xfrm>
            <a:off x="11149682" y="3702304"/>
            <a:ext cx="355600" cy="355600"/>
          </a:xfrm>
          <a:prstGeom prst="ellipse">
            <a:avLst/>
          </a:prstGeom>
          <a:solidFill>
            <a:srgbClr val="E60012"/>
          </a:solidFill>
          <a:ln>
            <a:noFill/>
          </a:ln>
        </p:spPr>
        <p:txBody>
          <a:bodyPr wrap="square" lIns="63500" tIns="38100" rIns="63500" bIns="38100" anchor="ctr">
            <a:normAutofit fontScale="92500" lnSpcReduction="20000"/>
          </a:bodyPr>
          <a:lstStyle/>
          <a:p>
            <a:pPr algn="ctr">
              <a:buNone/>
            </a:pPr>
            <a:r>
              <a:rPr lang="en-US" sz="1400" b="1">
                <a:solidFill>
                  <a:srgbClr val="FFFFFF"/>
                </a:solidFill>
                <a:latin typeface="Georgia" panose="02040502050405020303" pitchFamily="18" charset="0"/>
              </a:rPr>
              <a:t>5</a:t>
            </a:r>
          </a:p>
        </p:txBody>
      </p:sp>
      <p:sp>
        <p:nvSpPr>
          <p:cNvPr id="2" name="CN4">
            <a:extLst>
              <a:ext uri="{FF2B5EF4-FFF2-40B4-BE49-F238E27FC236}">
                <a16:creationId xmlns:a16="http://schemas.microsoft.com/office/drawing/2014/main" id="{3FA94348-95A9-4E6D-8C70-3C40C244BF19}"/>
              </a:ext>
            </a:extLst>
          </p:cNvPr>
          <p:cNvSpPr/>
          <p:nvPr/>
        </p:nvSpPr>
        <p:spPr>
          <a:xfrm>
            <a:off x="532482" y="3022600"/>
            <a:ext cx="5003800" cy="241300"/>
          </a:xfrm>
          <a:prstGeom prst="rect">
            <a:avLst/>
          </a:prstGeom>
          <a:solidFill>
            <a:srgbClr val="FFFFFF"/>
          </a:solidFill>
          <a:ln w="12700" cap="flat" cmpd="sng" algn="ctr">
            <a:solidFill>
              <a:srgbClr val="4A5568"/>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tIns="12700" bIns="12700" rtlCol="0" anchor="ctr"/>
          <a:lstStyle/>
          <a:p>
            <a:pPr algn="ctr">
              <a:buNone/>
            </a:pPr>
            <a:r>
              <a:rPr lang="en-US" sz="1100" b="0">
                <a:solidFill>
                  <a:srgbClr val="1A1A1A"/>
                </a:solidFill>
                <a:latin typeface="Georgia" panose="02040502050405020303" pitchFamily="18" charset="0"/>
              </a:rPr>
              <a:t>No equity / labor criteria</a:t>
            </a:r>
          </a:p>
        </p:txBody>
      </p:sp>
      <p:sp>
        <p:nvSpPr>
          <p:cNvPr id="3" name="RN4">
            <a:extLst>
              <a:ext uri="{FF2B5EF4-FFF2-40B4-BE49-F238E27FC236}">
                <a16:creationId xmlns:a16="http://schemas.microsoft.com/office/drawing/2014/main" id="{0516789A-B368-4F9B-9669-C9AB4E6FDDBE}"/>
              </a:ext>
            </a:extLst>
          </p:cNvPr>
          <p:cNvSpPr/>
          <p:nvPr/>
        </p:nvSpPr>
        <p:spPr>
          <a:xfrm>
            <a:off x="6501481" y="3022600"/>
            <a:ext cx="5003800" cy="241300"/>
          </a:xfrm>
          <a:prstGeom prst="rect">
            <a:avLst/>
          </a:prstGeom>
          <a:solidFill>
            <a:srgbClr val="E8F5EE"/>
          </a:solidFill>
          <a:ln w="15875" cap="flat" cmpd="sng" algn="ctr">
            <a:solidFill>
              <a:srgbClr val="00A859"/>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tIns="12700" bIns="12700" rtlCol="0" anchor="ctr"/>
          <a:lstStyle/>
          <a:p>
            <a:pPr algn="ctr">
              <a:buNone/>
            </a:pPr>
            <a:r>
              <a:rPr lang="en-US" sz="1100" b="1">
                <a:solidFill>
                  <a:srgbClr val="1A6B43"/>
                </a:solidFill>
                <a:latin typeface="Georgia" panose="02040502050405020303" pitchFamily="18" charset="0"/>
              </a:rPr>
              <a:t>DEI partner standards</a:t>
            </a:r>
          </a:p>
        </p:txBody>
      </p:sp>
      <p:sp>
        <p:nvSpPr>
          <p:cNvPr id="5" name="Text 1">
            <a:extLst>
              <a:ext uri="{FF2B5EF4-FFF2-40B4-BE49-F238E27FC236}">
                <a16:creationId xmlns:a16="http://schemas.microsoft.com/office/drawing/2014/main" id="{78EF53F6-BF84-2C5B-85C9-D865EF9AB374}"/>
              </a:ext>
            </a:extLst>
          </p:cNvPr>
          <p:cNvSpPr/>
          <p:nvPr/>
        </p:nvSpPr>
        <p:spPr>
          <a:xfrm>
            <a:off x="545229" y="123193"/>
            <a:ext cx="7315200" cy="274320"/>
          </a:xfrm>
          <a:prstGeom prst="rect">
            <a:avLst/>
          </a:prstGeom>
          <a:noFill/>
          <a:ln/>
        </p:spPr>
        <p:txBody>
          <a:bodyPr wrap="square" lIns="0" tIns="0" rIns="0" bIns="0" rtlCol="0" anchor="ctr"/>
          <a:lstStyle/>
          <a:p>
            <a:pPr marL="0" indent="0">
              <a:buNone/>
            </a:pPr>
            <a:r>
              <a:rPr lang="en-US" sz="1100" b="1" kern="0" spc="400" dirty="0">
                <a:solidFill>
                  <a:srgbClr val="E60012"/>
                </a:solidFill>
                <a:latin typeface="Arial" pitchFamily="34" charset="0"/>
                <a:ea typeface="Arial" pitchFamily="34" charset="-122"/>
                <a:cs typeface="Arial" pitchFamily="34" charset="-120"/>
              </a:rPr>
              <a:t>SUPPLY CHAIN REDESIGN</a:t>
            </a:r>
            <a:endParaRPr lang="en-US" sz="1100" dirty="0"/>
          </a:p>
        </p:txBody>
      </p:sp>
    </p:spTree>
    <p:extLst>
      <p:ext uri="{BB962C8B-B14F-4D97-AF65-F5344CB8AC3E}">
        <p14:creationId xmlns:p14="http://schemas.microsoft.com/office/powerpoint/2010/main" val="23462581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502920" y="201168"/>
            <a:ext cx="8229600" cy="228600"/>
          </a:xfrm>
          <a:prstGeom prst="rect">
            <a:avLst/>
          </a:prstGeom>
          <a:noFill/>
          <a:ln/>
        </p:spPr>
        <p:txBody>
          <a:bodyPr wrap="square" lIns="0" tIns="0" rIns="0" bIns="0" rtlCol="0" anchor="ctr"/>
          <a:lstStyle/>
          <a:p>
            <a:pPr marL="0" indent="0">
              <a:buNone/>
            </a:pPr>
            <a:r>
              <a:rPr lang="en-US" sz="1100" b="1" kern="0" spc="400">
                <a:solidFill>
                  <a:srgbClr val="CC0000"/>
                </a:solidFill>
                <a:latin typeface="Calibri" pitchFamily="34" charset="0"/>
                <a:ea typeface="Calibri" pitchFamily="34" charset="-122"/>
                <a:cs typeface="Calibri" pitchFamily="34" charset="-120"/>
              </a:rPr>
              <a:t>SUSTAINABILITY — CIRCULAR ECONOMY</a:t>
            </a:r>
            <a:endParaRPr lang="en-US" sz="1100"/>
          </a:p>
        </p:txBody>
      </p:sp>
      <p:sp>
        <p:nvSpPr>
          <p:cNvPr id="5" name="Text 3"/>
          <p:cNvSpPr/>
          <p:nvPr/>
        </p:nvSpPr>
        <p:spPr>
          <a:xfrm>
            <a:off x="502920" y="475488"/>
            <a:ext cx="10972800" cy="594360"/>
          </a:xfrm>
          <a:prstGeom prst="rect">
            <a:avLst/>
          </a:prstGeom>
          <a:noFill/>
          <a:ln/>
        </p:spPr>
        <p:txBody>
          <a:bodyPr wrap="square" lIns="0" tIns="0" rIns="0" bIns="0" rtlCol="0" anchor="ctr"/>
          <a:lstStyle/>
          <a:p>
            <a:pPr marL="0" indent="0">
              <a:buNone/>
            </a:pPr>
            <a:r>
              <a:rPr lang="en-US" sz="2800" b="1" dirty="0">
                <a:solidFill>
                  <a:srgbClr val="1A1A1A"/>
                </a:solidFill>
                <a:latin typeface="Georgia" pitchFamily="34" charset="0"/>
                <a:ea typeface="Georgia" pitchFamily="34" charset="-122"/>
                <a:cs typeface="Georgia" pitchFamily="34" charset="-120"/>
              </a:rPr>
              <a:t>Closed-loop materials: turning waste into resilience.</a:t>
            </a:r>
            <a:endParaRPr lang="en-US" sz="2800" dirty="0"/>
          </a:p>
        </p:txBody>
      </p:sp>
      <p:sp>
        <p:nvSpPr>
          <p:cNvPr id="6" name="Text 4"/>
          <p:cNvSpPr/>
          <p:nvPr/>
        </p:nvSpPr>
        <p:spPr>
          <a:xfrm>
            <a:off x="523183" y="1158159"/>
            <a:ext cx="10058400" cy="274320"/>
          </a:xfrm>
          <a:prstGeom prst="rect">
            <a:avLst/>
          </a:prstGeom>
          <a:noFill/>
          <a:ln/>
        </p:spPr>
        <p:txBody>
          <a:bodyPr wrap="square" lIns="0" tIns="0" rIns="0" bIns="0" rtlCol="0" anchor="ctr"/>
          <a:lstStyle/>
          <a:p>
            <a:pPr marL="0" indent="0">
              <a:buNone/>
            </a:pPr>
            <a:r>
              <a:rPr lang="en-US" sz="1100" i="1" dirty="0">
                <a:solidFill>
                  <a:srgbClr val="555555"/>
                </a:solidFill>
                <a:latin typeface="Calibri" pitchFamily="34" charset="0"/>
                <a:ea typeface="Calibri" pitchFamily="34" charset="-122"/>
                <a:cs typeface="Calibri" pitchFamily="34" charset="-120"/>
              </a:rPr>
              <a:t>99.3% of Nintendo's emissions are Scope 3. The battery take-back program is both an ESG move and a supply security move.</a:t>
            </a:r>
            <a:endParaRPr lang="en-US" sz="1100" dirty="0"/>
          </a:p>
        </p:txBody>
      </p:sp>
      <p:sp>
        <p:nvSpPr>
          <p:cNvPr id="7" name="Shape 5"/>
          <p:cNvSpPr/>
          <p:nvPr/>
        </p:nvSpPr>
        <p:spPr>
          <a:xfrm>
            <a:off x="112990" y="1875260"/>
            <a:ext cx="2849140" cy="1780273"/>
          </a:xfrm>
          <a:prstGeom prst="rect">
            <a:avLst/>
          </a:prstGeom>
          <a:solidFill>
            <a:srgbClr val="FFFFFF"/>
          </a:solidFill>
          <a:ln w="6350">
            <a:solidFill>
              <a:srgbClr val="E8E0D5"/>
            </a:solidFill>
            <a:prstDash val="solid"/>
          </a:ln>
          <a:effectLst>
            <a:outerShdw blurRad="50800" dist="12700" dir="8100000" algn="bl" rotWithShape="0">
              <a:srgbClr val="000000">
                <a:alpha val="7000"/>
              </a:srgbClr>
            </a:outerShdw>
          </a:effectLst>
        </p:spPr>
        <p:txBody>
          <a:bodyPr/>
          <a:lstStyle/>
          <a:p>
            <a:endParaRPr lang="en-US"/>
          </a:p>
        </p:txBody>
      </p:sp>
      <p:sp>
        <p:nvSpPr>
          <p:cNvPr id="8" name="Shape 6"/>
          <p:cNvSpPr/>
          <p:nvPr/>
        </p:nvSpPr>
        <p:spPr>
          <a:xfrm>
            <a:off x="112990" y="1875259"/>
            <a:ext cx="2849140" cy="53029"/>
          </a:xfrm>
          <a:prstGeom prst="rect">
            <a:avLst/>
          </a:prstGeom>
          <a:solidFill>
            <a:srgbClr val="1A5A8A"/>
          </a:solidFill>
          <a:ln w="12700">
            <a:solidFill>
              <a:srgbClr val="1A5A8A"/>
            </a:solidFill>
            <a:prstDash val="solid"/>
          </a:ln>
        </p:spPr>
        <p:txBody>
          <a:bodyPr/>
          <a:lstStyle/>
          <a:p>
            <a:endParaRPr lang="en-US" sz="2500"/>
          </a:p>
        </p:txBody>
      </p:sp>
      <p:sp>
        <p:nvSpPr>
          <p:cNvPr id="9" name="Text 7"/>
          <p:cNvSpPr/>
          <p:nvPr/>
        </p:nvSpPr>
        <p:spPr>
          <a:xfrm>
            <a:off x="250151" y="1994132"/>
            <a:ext cx="610530" cy="416660"/>
          </a:xfrm>
          <a:prstGeom prst="rect">
            <a:avLst/>
          </a:prstGeom>
          <a:noFill/>
          <a:ln/>
        </p:spPr>
        <p:txBody>
          <a:bodyPr wrap="square" lIns="0" tIns="0" rIns="0" bIns="0" rtlCol="0" anchor="ctr"/>
          <a:lstStyle/>
          <a:p>
            <a:pPr marL="0" indent="0">
              <a:buNone/>
            </a:pPr>
            <a:r>
              <a:rPr lang="en-US" sz="2500" b="1">
                <a:solidFill>
                  <a:srgbClr val="1A5A8A"/>
                </a:solidFill>
                <a:latin typeface="Georgia" pitchFamily="34" charset="0"/>
                <a:ea typeface="Georgia" pitchFamily="34" charset="-122"/>
                <a:cs typeface="Georgia" pitchFamily="34" charset="-120"/>
              </a:rPr>
              <a:t>01</a:t>
            </a:r>
            <a:endParaRPr lang="en-US" sz="2500"/>
          </a:p>
        </p:txBody>
      </p:sp>
      <p:sp>
        <p:nvSpPr>
          <p:cNvPr id="10" name="Text 8"/>
          <p:cNvSpPr/>
          <p:nvPr/>
        </p:nvSpPr>
        <p:spPr>
          <a:xfrm>
            <a:off x="250151" y="2515340"/>
            <a:ext cx="2492998" cy="416660"/>
          </a:xfrm>
          <a:prstGeom prst="rect">
            <a:avLst/>
          </a:prstGeom>
          <a:noFill/>
          <a:ln/>
        </p:spPr>
        <p:txBody>
          <a:bodyPr wrap="square" lIns="0" tIns="0" rIns="0" bIns="0" rtlCol="0" anchor="ctr"/>
          <a:lstStyle/>
          <a:p>
            <a:pPr marL="0" indent="0">
              <a:buNone/>
            </a:pPr>
            <a:r>
              <a:rPr lang="en-US" b="1">
                <a:solidFill>
                  <a:srgbClr val="1A1A1A"/>
                </a:solidFill>
                <a:latin typeface="Georgia" pitchFamily="34" charset="0"/>
                <a:ea typeface="Georgia" pitchFamily="34" charset="-122"/>
                <a:cs typeface="Georgia" pitchFamily="34" charset="-120"/>
              </a:rPr>
              <a:t>Consumer</a:t>
            </a:r>
            <a:endParaRPr lang="en-US"/>
          </a:p>
          <a:p>
            <a:pPr marL="0" indent="0">
              <a:buNone/>
            </a:pPr>
            <a:r>
              <a:rPr lang="en-US" b="1">
                <a:solidFill>
                  <a:srgbClr val="1A1A1A"/>
                </a:solidFill>
                <a:latin typeface="Georgia" pitchFamily="34" charset="0"/>
                <a:ea typeface="Georgia" pitchFamily="34" charset="-122"/>
                <a:cs typeface="Georgia" pitchFamily="34" charset="-120"/>
              </a:rPr>
              <a:t>Return</a:t>
            </a:r>
            <a:endParaRPr lang="en-US"/>
          </a:p>
        </p:txBody>
      </p:sp>
      <p:sp>
        <p:nvSpPr>
          <p:cNvPr id="11" name="Text 9"/>
          <p:cNvSpPr/>
          <p:nvPr/>
        </p:nvSpPr>
        <p:spPr>
          <a:xfrm>
            <a:off x="250150" y="3027404"/>
            <a:ext cx="2543875" cy="454538"/>
          </a:xfrm>
          <a:prstGeom prst="rect">
            <a:avLst/>
          </a:prstGeom>
          <a:noFill/>
          <a:ln/>
        </p:spPr>
        <p:txBody>
          <a:bodyPr wrap="square" lIns="0" tIns="0" rIns="0" bIns="0" rtlCol="0" anchor="ctr"/>
          <a:lstStyle/>
          <a:p>
            <a:pPr marL="0" indent="0">
              <a:buNone/>
            </a:pPr>
            <a:r>
              <a:rPr lang="en-US" sz="1400">
                <a:solidFill>
                  <a:srgbClr val="555555"/>
                </a:solidFill>
                <a:latin typeface="Calibri" pitchFamily="34" charset="0"/>
                <a:ea typeface="Calibri" pitchFamily="34" charset="-122"/>
                <a:cs typeface="Calibri" pitchFamily="34" charset="-120"/>
              </a:rPr>
              <a:t>Take-back at retail &amp; mail-in</a:t>
            </a:r>
            <a:endParaRPr lang="en-US" sz="1400"/>
          </a:p>
        </p:txBody>
      </p:sp>
      <p:sp>
        <p:nvSpPr>
          <p:cNvPr id="12" name="Text 10"/>
          <p:cNvSpPr/>
          <p:nvPr/>
        </p:nvSpPr>
        <p:spPr>
          <a:xfrm>
            <a:off x="2691598" y="2606780"/>
            <a:ext cx="356142" cy="303026"/>
          </a:xfrm>
          <a:prstGeom prst="rect">
            <a:avLst/>
          </a:prstGeom>
          <a:noFill/>
          <a:ln/>
        </p:spPr>
        <p:txBody>
          <a:bodyPr wrap="square" lIns="0" tIns="0" rIns="0" bIns="0" rtlCol="0" anchor="ctr"/>
          <a:lstStyle/>
          <a:p>
            <a:pPr marL="0" indent="0" algn="ctr">
              <a:buNone/>
            </a:pPr>
            <a:r>
              <a:rPr lang="en-US">
                <a:solidFill>
                  <a:srgbClr val="888888"/>
                </a:solidFill>
                <a:latin typeface="Calibri" pitchFamily="34" charset="0"/>
                <a:ea typeface="Calibri" pitchFamily="34" charset="-122"/>
                <a:cs typeface="Calibri" pitchFamily="34" charset="-120"/>
              </a:rPr>
              <a:t>→</a:t>
            </a:r>
            <a:endParaRPr lang="en-US"/>
          </a:p>
        </p:txBody>
      </p:sp>
      <p:sp>
        <p:nvSpPr>
          <p:cNvPr id="13" name="Shape 11"/>
          <p:cNvSpPr/>
          <p:nvPr/>
        </p:nvSpPr>
        <p:spPr>
          <a:xfrm>
            <a:off x="3111391" y="1870870"/>
            <a:ext cx="2849140" cy="1780273"/>
          </a:xfrm>
          <a:prstGeom prst="rect">
            <a:avLst/>
          </a:prstGeom>
          <a:solidFill>
            <a:srgbClr val="FFFFFF"/>
          </a:solidFill>
          <a:ln w="6350">
            <a:solidFill>
              <a:srgbClr val="E8E0D5"/>
            </a:solidFill>
            <a:prstDash val="solid"/>
          </a:ln>
          <a:effectLst>
            <a:outerShdw blurRad="50800" dist="12700" dir="8100000" algn="bl" rotWithShape="0">
              <a:srgbClr val="000000">
                <a:alpha val="7000"/>
              </a:srgbClr>
            </a:outerShdw>
          </a:effectLst>
        </p:spPr>
        <p:txBody>
          <a:bodyPr/>
          <a:lstStyle/>
          <a:p>
            <a:endParaRPr lang="en-US"/>
          </a:p>
        </p:txBody>
      </p:sp>
      <p:sp>
        <p:nvSpPr>
          <p:cNvPr id="14" name="Shape 12"/>
          <p:cNvSpPr/>
          <p:nvPr/>
        </p:nvSpPr>
        <p:spPr>
          <a:xfrm>
            <a:off x="3111391" y="1870869"/>
            <a:ext cx="2849140" cy="53029"/>
          </a:xfrm>
          <a:prstGeom prst="rect">
            <a:avLst/>
          </a:prstGeom>
          <a:solidFill>
            <a:srgbClr val="884499"/>
          </a:solidFill>
          <a:ln w="12700">
            <a:solidFill>
              <a:srgbClr val="884499"/>
            </a:solidFill>
            <a:prstDash val="solid"/>
          </a:ln>
        </p:spPr>
        <p:txBody>
          <a:bodyPr/>
          <a:lstStyle/>
          <a:p>
            <a:endParaRPr lang="en-US" sz="2500"/>
          </a:p>
        </p:txBody>
      </p:sp>
      <p:sp>
        <p:nvSpPr>
          <p:cNvPr id="15" name="Text 13"/>
          <p:cNvSpPr/>
          <p:nvPr/>
        </p:nvSpPr>
        <p:spPr>
          <a:xfrm>
            <a:off x="3248552" y="1989742"/>
            <a:ext cx="610530" cy="416660"/>
          </a:xfrm>
          <a:prstGeom prst="rect">
            <a:avLst/>
          </a:prstGeom>
          <a:noFill/>
          <a:ln/>
        </p:spPr>
        <p:txBody>
          <a:bodyPr wrap="square" lIns="0" tIns="0" rIns="0" bIns="0" rtlCol="0" anchor="ctr"/>
          <a:lstStyle/>
          <a:p>
            <a:pPr marL="0" indent="0">
              <a:buNone/>
            </a:pPr>
            <a:r>
              <a:rPr lang="en-US" sz="2500" b="1">
                <a:solidFill>
                  <a:srgbClr val="884499"/>
                </a:solidFill>
                <a:latin typeface="Georgia" pitchFamily="34" charset="0"/>
                <a:ea typeface="Georgia" pitchFamily="34" charset="-122"/>
                <a:cs typeface="Georgia" pitchFamily="34" charset="-120"/>
              </a:rPr>
              <a:t>02</a:t>
            </a:r>
            <a:endParaRPr lang="en-US" sz="2500"/>
          </a:p>
        </p:txBody>
      </p:sp>
      <p:sp>
        <p:nvSpPr>
          <p:cNvPr id="16" name="Text 14"/>
          <p:cNvSpPr/>
          <p:nvPr/>
        </p:nvSpPr>
        <p:spPr>
          <a:xfrm>
            <a:off x="3248552" y="2510950"/>
            <a:ext cx="2492998" cy="416660"/>
          </a:xfrm>
          <a:prstGeom prst="rect">
            <a:avLst/>
          </a:prstGeom>
          <a:noFill/>
          <a:ln/>
        </p:spPr>
        <p:txBody>
          <a:bodyPr wrap="square" lIns="0" tIns="0" rIns="0" bIns="0" rtlCol="0" anchor="ctr"/>
          <a:lstStyle/>
          <a:p>
            <a:pPr marL="0" indent="0">
              <a:buNone/>
            </a:pPr>
            <a:r>
              <a:rPr lang="en-US" b="1">
                <a:solidFill>
                  <a:srgbClr val="1A1A1A"/>
                </a:solidFill>
                <a:latin typeface="Georgia" pitchFamily="34" charset="0"/>
                <a:ea typeface="Georgia" pitchFamily="34" charset="-122"/>
                <a:cs typeface="Georgia" pitchFamily="34" charset="-120"/>
              </a:rPr>
              <a:t>Collection &amp;</a:t>
            </a:r>
            <a:endParaRPr lang="en-US"/>
          </a:p>
          <a:p>
            <a:pPr marL="0" indent="0">
              <a:buNone/>
            </a:pPr>
            <a:r>
              <a:rPr lang="en-US" b="1">
                <a:solidFill>
                  <a:srgbClr val="1A1A1A"/>
                </a:solidFill>
                <a:latin typeface="Georgia" pitchFamily="34" charset="0"/>
                <a:ea typeface="Georgia" pitchFamily="34" charset="-122"/>
                <a:cs typeface="Georgia" pitchFamily="34" charset="-120"/>
              </a:rPr>
              <a:t>Disassembly</a:t>
            </a:r>
            <a:endParaRPr lang="en-US"/>
          </a:p>
        </p:txBody>
      </p:sp>
      <p:sp>
        <p:nvSpPr>
          <p:cNvPr id="17" name="Text 15"/>
          <p:cNvSpPr/>
          <p:nvPr/>
        </p:nvSpPr>
        <p:spPr>
          <a:xfrm>
            <a:off x="3248551" y="3023014"/>
            <a:ext cx="2543875" cy="454538"/>
          </a:xfrm>
          <a:prstGeom prst="rect">
            <a:avLst/>
          </a:prstGeom>
          <a:noFill/>
          <a:ln/>
        </p:spPr>
        <p:txBody>
          <a:bodyPr wrap="square" lIns="0" tIns="0" rIns="0" bIns="0" rtlCol="0" anchor="ctr"/>
          <a:lstStyle/>
          <a:p>
            <a:pPr marL="0" indent="0">
              <a:buNone/>
            </a:pPr>
            <a:r>
              <a:rPr lang="en-US" sz="1400">
                <a:solidFill>
                  <a:srgbClr val="555555"/>
                </a:solidFill>
                <a:latin typeface="Calibri" pitchFamily="34" charset="0"/>
                <a:ea typeface="Calibri" pitchFamily="34" charset="-122"/>
                <a:cs typeface="Calibri" pitchFamily="34" charset="-120"/>
              </a:rPr>
              <a:t>Sorted by chemistry at regional hubs</a:t>
            </a:r>
            <a:endParaRPr lang="en-US" sz="1400"/>
          </a:p>
        </p:txBody>
      </p:sp>
      <p:sp>
        <p:nvSpPr>
          <p:cNvPr id="18" name="Text 16"/>
          <p:cNvSpPr/>
          <p:nvPr/>
        </p:nvSpPr>
        <p:spPr>
          <a:xfrm>
            <a:off x="5689999" y="2602390"/>
            <a:ext cx="356142" cy="303026"/>
          </a:xfrm>
          <a:prstGeom prst="rect">
            <a:avLst/>
          </a:prstGeom>
          <a:noFill/>
          <a:ln/>
        </p:spPr>
        <p:txBody>
          <a:bodyPr wrap="square" lIns="0" tIns="0" rIns="0" bIns="0" rtlCol="0" anchor="ctr"/>
          <a:lstStyle/>
          <a:p>
            <a:pPr marL="0" indent="0" algn="ctr">
              <a:buNone/>
            </a:pPr>
            <a:r>
              <a:rPr lang="en-US">
                <a:solidFill>
                  <a:srgbClr val="888888"/>
                </a:solidFill>
                <a:latin typeface="Calibri" pitchFamily="34" charset="0"/>
                <a:ea typeface="Calibri" pitchFamily="34" charset="-122"/>
                <a:cs typeface="Calibri" pitchFamily="34" charset="-120"/>
              </a:rPr>
              <a:t>→</a:t>
            </a:r>
            <a:endParaRPr lang="en-US"/>
          </a:p>
        </p:txBody>
      </p:sp>
      <p:sp>
        <p:nvSpPr>
          <p:cNvPr id="19" name="Shape 17"/>
          <p:cNvSpPr/>
          <p:nvPr/>
        </p:nvSpPr>
        <p:spPr>
          <a:xfrm>
            <a:off x="6132306" y="1845390"/>
            <a:ext cx="2849140" cy="1780273"/>
          </a:xfrm>
          <a:prstGeom prst="rect">
            <a:avLst/>
          </a:prstGeom>
          <a:solidFill>
            <a:srgbClr val="FFFFFF"/>
          </a:solidFill>
          <a:ln w="6350">
            <a:solidFill>
              <a:srgbClr val="E8E0D5"/>
            </a:solidFill>
            <a:prstDash val="solid"/>
          </a:ln>
          <a:effectLst>
            <a:outerShdw blurRad="50800" dist="12700" dir="8100000" algn="bl" rotWithShape="0">
              <a:srgbClr val="000000">
                <a:alpha val="7000"/>
              </a:srgbClr>
            </a:outerShdw>
          </a:effectLst>
        </p:spPr>
        <p:txBody>
          <a:bodyPr/>
          <a:lstStyle/>
          <a:p>
            <a:endParaRPr lang="en-US"/>
          </a:p>
        </p:txBody>
      </p:sp>
      <p:sp>
        <p:nvSpPr>
          <p:cNvPr id="20" name="Shape 18"/>
          <p:cNvSpPr/>
          <p:nvPr/>
        </p:nvSpPr>
        <p:spPr>
          <a:xfrm>
            <a:off x="6132306" y="1845389"/>
            <a:ext cx="2849140" cy="53029"/>
          </a:xfrm>
          <a:prstGeom prst="rect">
            <a:avLst/>
          </a:prstGeom>
          <a:solidFill>
            <a:srgbClr val="1A7A4A"/>
          </a:solidFill>
          <a:ln w="12700">
            <a:solidFill>
              <a:srgbClr val="1A7A4A"/>
            </a:solidFill>
            <a:prstDash val="solid"/>
          </a:ln>
        </p:spPr>
        <p:txBody>
          <a:bodyPr/>
          <a:lstStyle/>
          <a:p>
            <a:endParaRPr lang="en-US" sz="2500"/>
          </a:p>
        </p:txBody>
      </p:sp>
      <p:sp>
        <p:nvSpPr>
          <p:cNvPr id="21" name="Text 19"/>
          <p:cNvSpPr/>
          <p:nvPr/>
        </p:nvSpPr>
        <p:spPr>
          <a:xfrm>
            <a:off x="6269467" y="1964262"/>
            <a:ext cx="610530" cy="416660"/>
          </a:xfrm>
          <a:prstGeom prst="rect">
            <a:avLst/>
          </a:prstGeom>
          <a:noFill/>
          <a:ln/>
        </p:spPr>
        <p:txBody>
          <a:bodyPr wrap="square" lIns="0" tIns="0" rIns="0" bIns="0" rtlCol="0" anchor="ctr"/>
          <a:lstStyle/>
          <a:p>
            <a:pPr marL="0" indent="0">
              <a:buNone/>
            </a:pPr>
            <a:r>
              <a:rPr lang="en-US" sz="2500" b="1">
                <a:solidFill>
                  <a:srgbClr val="1A7A4A"/>
                </a:solidFill>
                <a:latin typeface="Georgia" pitchFamily="34" charset="0"/>
                <a:ea typeface="Georgia" pitchFamily="34" charset="-122"/>
                <a:cs typeface="Georgia" pitchFamily="34" charset="-120"/>
              </a:rPr>
              <a:t>03</a:t>
            </a:r>
            <a:endParaRPr lang="en-US" sz="2500"/>
          </a:p>
        </p:txBody>
      </p:sp>
      <p:sp>
        <p:nvSpPr>
          <p:cNvPr id="22" name="Text 20"/>
          <p:cNvSpPr/>
          <p:nvPr/>
        </p:nvSpPr>
        <p:spPr>
          <a:xfrm>
            <a:off x="6269467" y="2485470"/>
            <a:ext cx="2700014" cy="416660"/>
          </a:xfrm>
          <a:prstGeom prst="rect">
            <a:avLst/>
          </a:prstGeom>
          <a:noFill/>
          <a:ln/>
        </p:spPr>
        <p:txBody>
          <a:bodyPr wrap="square" lIns="0" tIns="0" rIns="0" bIns="0" rtlCol="0" anchor="ctr"/>
          <a:lstStyle/>
          <a:p>
            <a:pPr marL="0" indent="0">
              <a:buNone/>
            </a:pPr>
            <a:r>
              <a:rPr lang="en-US" b="1" dirty="0">
                <a:solidFill>
                  <a:srgbClr val="1A1A1A"/>
                </a:solidFill>
                <a:latin typeface="Georgia" pitchFamily="34" charset="0"/>
                <a:ea typeface="Georgia" pitchFamily="34" charset="-122"/>
                <a:cs typeface="Georgia" pitchFamily="34" charset="-120"/>
              </a:rPr>
              <a:t>Recovery</a:t>
            </a:r>
            <a:endParaRPr lang="en-US" dirty="0"/>
          </a:p>
          <a:p>
            <a:pPr marL="0" indent="0">
              <a:buNone/>
            </a:pPr>
            <a:r>
              <a:rPr lang="en-US" b="1" dirty="0">
                <a:solidFill>
                  <a:srgbClr val="1A1A1A"/>
                </a:solidFill>
                <a:latin typeface="Georgia" pitchFamily="34" charset="0"/>
                <a:ea typeface="Georgia" pitchFamily="34" charset="-122"/>
                <a:cs typeface="Georgia" pitchFamily="34" charset="-120"/>
              </a:rPr>
              <a:t>(Li-Cycle / Umicore)</a:t>
            </a:r>
            <a:endParaRPr lang="en-US" dirty="0"/>
          </a:p>
        </p:txBody>
      </p:sp>
      <p:sp>
        <p:nvSpPr>
          <p:cNvPr id="23" name="Text 21"/>
          <p:cNvSpPr/>
          <p:nvPr/>
        </p:nvSpPr>
        <p:spPr>
          <a:xfrm>
            <a:off x="6269466" y="2997534"/>
            <a:ext cx="2543875" cy="454538"/>
          </a:xfrm>
          <a:prstGeom prst="rect">
            <a:avLst/>
          </a:prstGeom>
          <a:noFill/>
          <a:ln/>
        </p:spPr>
        <p:txBody>
          <a:bodyPr wrap="square" lIns="0" tIns="0" rIns="0" bIns="0" rtlCol="0" anchor="ctr"/>
          <a:lstStyle/>
          <a:p>
            <a:pPr marL="0" indent="0">
              <a:buNone/>
            </a:pPr>
            <a:r>
              <a:rPr lang="en-US" sz="1400">
                <a:solidFill>
                  <a:srgbClr val="555555"/>
                </a:solidFill>
                <a:latin typeface="Calibri" pitchFamily="34" charset="0"/>
                <a:ea typeface="Calibri" pitchFamily="34" charset="-122"/>
                <a:cs typeface="Calibri" pitchFamily="34" charset="-120"/>
              </a:rPr>
              <a:t>85–90% lithium, cobalt &amp; nickel recovery rate</a:t>
            </a:r>
            <a:endParaRPr lang="en-US" sz="1400"/>
          </a:p>
        </p:txBody>
      </p:sp>
      <p:sp>
        <p:nvSpPr>
          <p:cNvPr id="24" name="Text 22"/>
          <p:cNvSpPr/>
          <p:nvPr/>
        </p:nvSpPr>
        <p:spPr>
          <a:xfrm>
            <a:off x="8710914" y="2576910"/>
            <a:ext cx="356142" cy="303026"/>
          </a:xfrm>
          <a:prstGeom prst="rect">
            <a:avLst/>
          </a:prstGeom>
          <a:noFill/>
          <a:ln/>
        </p:spPr>
        <p:txBody>
          <a:bodyPr wrap="square" lIns="0" tIns="0" rIns="0" bIns="0" rtlCol="0" anchor="ctr"/>
          <a:lstStyle/>
          <a:p>
            <a:pPr marL="0" indent="0" algn="ctr">
              <a:buNone/>
            </a:pPr>
            <a:r>
              <a:rPr lang="en-US">
                <a:solidFill>
                  <a:srgbClr val="888888"/>
                </a:solidFill>
                <a:latin typeface="Calibri" pitchFamily="34" charset="0"/>
                <a:ea typeface="Calibri" pitchFamily="34" charset="-122"/>
                <a:cs typeface="Calibri" pitchFamily="34" charset="-120"/>
              </a:rPr>
              <a:t>→</a:t>
            </a:r>
            <a:endParaRPr lang="en-US"/>
          </a:p>
        </p:txBody>
      </p:sp>
      <p:sp>
        <p:nvSpPr>
          <p:cNvPr id="25" name="Shape 23"/>
          <p:cNvSpPr/>
          <p:nvPr/>
        </p:nvSpPr>
        <p:spPr>
          <a:xfrm>
            <a:off x="9227250" y="1870871"/>
            <a:ext cx="2849140" cy="1780273"/>
          </a:xfrm>
          <a:prstGeom prst="rect">
            <a:avLst/>
          </a:prstGeom>
          <a:solidFill>
            <a:srgbClr val="FFFFFF"/>
          </a:solidFill>
          <a:ln w="6350">
            <a:solidFill>
              <a:srgbClr val="E8E0D5"/>
            </a:solidFill>
            <a:prstDash val="solid"/>
          </a:ln>
          <a:effectLst>
            <a:outerShdw blurRad="50800" dist="12700" dir="8100000" algn="bl" rotWithShape="0">
              <a:srgbClr val="000000">
                <a:alpha val="7000"/>
              </a:srgbClr>
            </a:outerShdw>
          </a:effectLst>
        </p:spPr>
        <p:txBody>
          <a:bodyPr/>
          <a:lstStyle/>
          <a:p>
            <a:endParaRPr lang="en-US"/>
          </a:p>
        </p:txBody>
      </p:sp>
      <p:sp>
        <p:nvSpPr>
          <p:cNvPr id="26" name="Shape 24"/>
          <p:cNvSpPr/>
          <p:nvPr/>
        </p:nvSpPr>
        <p:spPr>
          <a:xfrm>
            <a:off x="9227250" y="1870870"/>
            <a:ext cx="2849140" cy="53029"/>
          </a:xfrm>
          <a:prstGeom prst="rect">
            <a:avLst/>
          </a:prstGeom>
          <a:solidFill>
            <a:srgbClr val="CC0000"/>
          </a:solidFill>
          <a:ln w="12700">
            <a:solidFill>
              <a:srgbClr val="CC0000"/>
            </a:solidFill>
            <a:prstDash val="solid"/>
          </a:ln>
        </p:spPr>
        <p:txBody>
          <a:bodyPr/>
          <a:lstStyle/>
          <a:p>
            <a:endParaRPr lang="en-US"/>
          </a:p>
        </p:txBody>
      </p:sp>
      <p:sp>
        <p:nvSpPr>
          <p:cNvPr id="27" name="Text 25"/>
          <p:cNvSpPr/>
          <p:nvPr/>
        </p:nvSpPr>
        <p:spPr>
          <a:xfrm>
            <a:off x="9364411" y="1989743"/>
            <a:ext cx="610530" cy="416660"/>
          </a:xfrm>
          <a:prstGeom prst="rect">
            <a:avLst/>
          </a:prstGeom>
          <a:noFill/>
          <a:ln/>
        </p:spPr>
        <p:txBody>
          <a:bodyPr wrap="square" lIns="0" tIns="0" rIns="0" bIns="0" rtlCol="0" anchor="ctr"/>
          <a:lstStyle/>
          <a:p>
            <a:pPr marL="0" indent="0">
              <a:buNone/>
            </a:pPr>
            <a:r>
              <a:rPr lang="en-US" sz="2500" b="1">
                <a:solidFill>
                  <a:srgbClr val="CC0000"/>
                </a:solidFill>
                <a:latin typeface="Georgia" pitchFamily="34" charset="0"/>
                <a:ea typeface="Georgia" pitchFamily="34" charset="-122"/>
                <a:cs typeface="Georgia" pitchFamily="34" charset="-120"/>
              </a:rPr>
              <a:t>04</a:t>
            </a:r>
            <a:endParaRPr lang="en-US" sz="2500"/>
          </a:p>
        </p:txBody>
      </p:sp>
      <p:sp>
        <p:nvSpPr>
          <p:cNvPr id="28" name="Text 26"/>
          <p:cNvSpPr/>
          <p:nvPr/>
        </p:nvSpPr>
        <p:spPr>
          <a:xfrm>
            <a:off x="9364411" y="2510951"/>
            <a:ext cx="2492998" cy="416660"/>
          </a:xfrm>
          <a:prstGeom prst="rect">
            <a:avLst/>
          </a:prstGeom>
          <a:noFill/>
          <a:ln/>
        </p:spPr>
        <p:txBody>
          <a:bodyPr wrap="square" lIns="0" tIns="0" rIns="0" bIns="0" rtlCol="0" anchor="ctr"/>
          <a:lstStyle/>
          <a:p>
            <a:pPr marL="0" indent="0">
              <a:buNone/>
            </a:pPr>
            <a:r>
              <a:rPr lang="en-US" b="1">
                <a:solidFill>
                  <a:srgbClr val="1A1A1A"/>
                </a:solidFill>
                <a:latin typeface="Georgia" pitchFamily="34" charset="0"/>
                <a:ea typeface="Georgia" pitchFamily="34" charset="-122"/>
                <a:cs typeface="Georgia" pitchFamily="34" charset="-120"/>
              </a:rPr>
              <a:t>Re-enter</a:t>
            </a:r>
            <a:endParaRPr lang="en-US"/>
          </a:p>
          <a:p>
            <a:pPr marL="0" indent="0">
              <a:buNone/>
            </a:pPr>
            <a:r>
              <a:rPr lang="en-US" b="1">
                <a:solidFill>
                  <a:srgbClr val="1A1A1A"/>
                </a:solidFill>
                <a:latin typeface="Georgia" pitchFamily="34" charset="0"/>
                <a:ea typeface="Georgia" pitchFamily="34" charset="-122"/>
                <a:cs typeface="Georgia" pitchFamily="34" charset="-120"/>
              </a:rPr>
              <a:t>Production</a:t>
            </a:r>
            <a:endParaRPr lang="en-US"/>
          </a:p>
        </p:txBody>
      </p:sp>
      <p:sp>
        <p:nvSpPr>
          <p:cNvPr id="29" name="Text 27"/>
          <p:cNvSpPr/>
          <p:nvPr/>
        </p:nvSpPr>
        <p:spPr>
          <a:xfrm>
            <a:off x="9364410" y="3023015"/>
            <a:ext cx="2543875" cy="454538"/>
          </a:xfrm>
          <a:prstGeom prst="rect">
            <a:avLst/>
          </a:prstGeom>
          <a:noFill/>
          <a:ln/>
        </p:spPr>
        <p:txBody>
          <a:bodyPr wrap="square" lIns="0" tIns="0" rIns="0" bIns="0" rtlCol="0" anchor="ctr"/>
          <a:lstStyle/>
          <a:p>
            <a:pPr marL="0" indent="0">
              <a:buNone/>
            </a:pPr>
            <a:r>
              <a:rPr lang="en-US" sz="1400">
                <a:solidFill>
                  <a:srgbClr val="555555"/>
                </a:solidFill>
                <a:latin typeface="Calibri" pitchFamily="34" charset="0"/>
                <a:ea typeface="Calibri" pitchFamily="34" charset="-122"/>
                <a:cs typeface="Calibri" pitchFamily="34" charset="-120"/>
              </a:rPr>
              <a:t>Reclaimed materials fed back to ATL / Delta battery supply</a:t>
            </a:r>
            <a:endParaRPr lang="en-US" sz="1400"/>
          </a:p>
        </p:txBody>
      </p:sp>
      <p:sp>
        <p:nvSpPr>
          <p:cNvPr id="30" name="Shape 28"/>
          <p:cNvSpPr/>
          <p:nvPr/>
        </p:nvSpPr>
        <p:spPr>
          <a:xfrm>
            <a:off x="112990" y="3916362"/>
            <a:ext cx="2849140" cy="1193940"/>
          </a:xfrm>
          <a:prstGeom prst="rect">
            <a:avLst/>
          </a:prstGeom>
          <a:solidFill>
            <a:srgbClr val="FFFFFF"/>
          </a:solidFill>
          <a:ln w="6350">
            <a:solidFill>
              <a:srgbClr val="E8E0D5"/>
            </a:solidFill>
            <a:prstDash val="solid"/>
          </a:ln>
          <a:effectLst>
            <a:outerShdw blurRad="50800" dist="12700" dir="8100000" algn="bl" rotWithShape="0">
              <a:srgbClr val="000000">
                <a:alpha val="7000"/>
              </a:srgbClr>
            </a:outerShdw>
          </a:effectLst>
        </p:spPr>
        <p:txBody>
          <a:bodyPr/>
          <a:lstStyle/>
          <a:p>
            <a:endParaRPr lang="en-US"/>
          </a:p>
        </p:txBody>
      </p:sp>
      <p:sp>
        <p:nvSpPr>
          <p:cNvPr id="31" name="Shape 29"/>
          <p:cNvSpPr/>
          <p:nvPr/>
        </p:nvSpPr>
        <p:spPr>
          <a:xfrm>
            <a:off x="112990" y="3916362"/>
            <a:ext cx="61053" cy="1193940"/>
          </a:xfrm>
          <a:prstGeom prst="rect">
            <a:avLst/>
          </a:prstGeom>
          <a:solidFill>
            <a:srgbClr val="CC0000"/>
          </a:solidFill>
          <a:ln w="12700">
            <a:solidFill>
              <a:srgbClr val="CC0000"/>
            </a:solidFill>
            <a:prstDash val="solid"/>
          </a:ln>
        </p:spPr>
        <p:txBody>
          <a:bodyPr/>
          <a:lstStyle/>
          <a:p>
            <a:endParaRPr lang="en-US"/>
          </a:p>
        </p:txBody>
      </p:sp>
      <p:sp>
        <p:nvSpPr>
          <p:cNvPr id="32" name="Text 30"/>
          <p:cNvSpPr/>
          <p:nvPr/>
        </p:nvSpPr>
        <p:spPr>
          <a:xfrm>
            <a:off x="314159" y="3980370"/>
            <a:ext cx="2492998" cy="530640"/>
          </a:xfrm>
          <a:prstGeom prst="rect">
            <a:avLst/>
          </a:prstGeom>
          <a:noFill/>
          <a:ln/>
        </p:spPr>
        <p:txBody>
          <a:bodyPr wrap="square" lIns="0" tIns="0" rIns="0" bIns="0" rtlCol="0" anchor="ctr"/>
          <a:lstStyle/>
          <a:p>
            <a:pPr marL="0" indent="0">
              <a:buNone/>
            </a:pPr>
            <a:r>
              <a:rPr lang="en-US" sz="2600" b="1">
                <a:solidFill>
                  <a:srgbClr val="CC0000"/>
                </a:solidFill>
                <a:latin typeface="Georgia" pitchFamily="34" charset="0"/>
                <a:ea typeface="Georgia" pitchFamily="34" charset="-122"/>
                <a:cs typeface="Georgia" pitchFamily="34" charset="-120"/>
              </a:rPr>
              <a:t>85–90%</a:t>
            </a:r>
            <a:endParaRPr lang="en-US" sz="2600"/>
          </a:p>
        </p:txBody>
      </p:sp>
      <p:sp>
        <p:nvSpPr>
          <p:cNvPr id="33" name="Text 31"/>
          <p:cNvSpPr/>
          <p:nvPr/>
        </p:nvSpPr>
        <p:spPr>
          <a:xfrm>
            <a:off x="314159" y="4529010"/>
            <a:ext cx="2492998" cy="486420"/>
          </a:xfrm>
          <a:prstGeom prst="rect">
            <a:avLst/>
          </a:prstGeom>
          <a:noFill/>
          <a:ln/>
        </p:spPr>
        <p:txBody>
          <a:bodyPr wrap="square" lIns="0" tIns="0" rIns="0" bIns="0" rtlCol="0" anchor="ctr"/>
          <a:lstStyle/>
          <a:p>
            <a:pPr marL="0" indent="0">
              <a:buNone/>
            </a:pPr>
            <a:r>
              <a:rPr lang="en-US" sz="900">
                <a:solidFill>
                  <a:srgbClr val="555555"/>
                </a:solidFill>
                <a:latin typeface="Calibri" pitchFamily="34" charset="0"/>
                <a:ea typeface="Calibri" pitchFamily="34" charset="-122"/>
                <a:cs typeface="Calibri" pitchFamily="34" charset="-120"/>
              </a:rPr>
              <a:t>lithium recovery rate</a:t>
            </a:r>
            <a:endParaRPr lang="en-US" sz="900"/>
          </a:p>
          <a:p>
            <a:pPr marL="0" indent="0">
              <a:buNone/>
            </a:pPr>
            <a:r>
              <a:rPr lang="en-US" sz="900">
                <a:solidFill>
                  <a:srgbClr val="555555"/>
                </a:solidFill>
                <a:latin typeface="Calibri" pitchFamily="34" charset="0"/>
                <a:ea typeface="Calibri" pitchFamily="34" charset="-122"/>
                <a:cs typeface="Calibri" pitchFamily="34" charset="-120"/>
              </a:rPr>
              <a:t>(Li-Cycle benchmark)</a:t>
            </a:r>
            <a:endParaRPr lang="en-US" sz="900"/>
          </a:p>
        </p:txBody>
      </p:sp>
      <p:sp>
        <p:nvSpPr>
          <p:cNvPr id="34" name="Shape 32"/>
          <p:cNvSpPr/>
          <p:nvPr/>
        </p:nvSpPr>
        <p:spPr>
          <a:xfrm>
            <a:off x="3111391" y="3911972"/>
            <a:ext cx="2849140" cy="1193940"/>
          </a:xfrm>
          <a:prstGeom prst="rect">
            <a:avLst/>
          </a:prstGeom>
          <a:solidFill>
            <a:srgbClr val="FFFFFF"/>
          </a:solidFill>
          <a:ln w="6350">
            <a:solidFill>
              <a:srgbClr val="E8E0D5"/>
            </a:solidFill>
            <a:prstDash val="solid"/>
          </a:ln>
          <a:effectLst>
            <a:outerShdw blurRad="50800" dist="12700" dir="8100000" algn="bl" rotWithShape="0">
              <a:srgbClr val="000000">
                <a:alpha val="7000"/>
              </a:srgbClr>
            </a:outerShdw>
          </a:effectLst>
        </p:spPr>
        <p:txBody>
          <a:bodyPr/>
          <a:lstStyle/>
          <a:p>
            <a:endParaRPr lang="en-US"/>
          </a:p>
        </p:txBody>
      </p:sp>
      <p:sp>
        <p:nvSpPr>
          <p:cNvPr id="35" name="Shape 33"/>
          <p:cNvSpPr/>
          <p:nvPr/>
        </p:nvSpPr>
        <p:spPr>
          <a:xfrm>
            <a:off x="3111391" y="3911972"/>
            <a:ext cx="61053" cy="1193940"/>
          </a:xfrm>
          <a:prstGeom prst="rect">
            <a:avLst/>
          </a:prstGeom>
          <a:solidFill>
            <a:srgbClr val="CC0000"/>
          </a:solidFill>
          <a:ln w="12700">
            <a:solidFill>
              <a:srgbClr val="CC0000"/>
            </a:solidFill>
            <a:prstDash val="solid"/>
          </a:ln>
        </p:spPr>
        <p:txBody>
          <a:bodyPr/>
          <a:lstStyle/>
          <a:p>
            <a:endParaRPr lang="en-US"/>
          </a:p>
        </p:txBody>
      </p:sp>
      <p:sp>
        <p:nvSpPr>
          <p:cNvPr id="36" name="Text 34"/>
          <p:cNvSpPr/>
          <p:nvPr/>
        </p:nvSpPr>
        <p:spPr>
          <a:xfrm>
            <a:off x="3312560" y="3975980"/>
            <a:ext cx="2492998" cy="530640"/>
          </a:xfrm>
          <a:prstGeom prst="rect">
            <a:avLst/>
          </a:prstGeom>
          <a:noFill/>
          <a:ln/>
        </p:spPr>
        <p:txBody>
          <a:bodyPr wrap="square" lIns="0" tIns="0" rIns="0" bIns="0" rtlCol="0" anchor="ctr"/>
          <a:lstStyle/>
          <a:p>
            <a:pPr marL="0" indent="0">
              <a:buNone/>
            </a:pPr>
            <a:r>
              <a:rPr lang="en-US" sz="2600" b="1">
                <a:solidFill>
                  <a:srgbClr val="CC0000"/>
                </a:solidFill>
                <a:latin typeface="Georgia" pitchFamily="34" charset="0"/>
                <a:ea typeface="Georgia" pitchFamily="34" charset="-122"/>
                <a:cs typeface="Georgia" pitchFamily="34" charset="-120"/>
              </a:rPr>
              <a:t>20-35%</a:t>
            </a:r>
            <a:endParaRPr lang="en-US" sz="2600"/>
          </a:p>
        </p:txBody>
      </p:sp>
      <p:sp>
        <p:nvSpPr>
          <p:cNvPr id="37" name="Text 35"/>
          <p:cNvSpPr/>
          <p:nvPr/>
        </p:nvSpPr>
        <p:spPr>
          <a:xfrm>
            <a:off x="3312560" y="4524620"/>
            <a:ext cx="2492998" cy="486420"/>
          </a:xfrm>
          <a:prstGeom prst="rect">
            <a:avLst/>
          </a:prstGeom>
          <a:noFill/>
          <a:ln/>
        </p:spPr>
        <p:txBody>
          <a:bodyPr wrap="square" lIns="0" tIns="0" rIns="0" bIns="0" rtlCol="0" anchor="ctr"/>
          <a:lstStyle/>
          <a:p>
            <a:pPr marL="0" indent="0">
              <a:buNone/>
            </a:pPr>
            <a:r>
              <a:rPr lang="en-US" sz="900">
                <a:solidFill>
                  <a:srgbClr val="555555"/>
                </a:solidFill>
                <a:latin typeface="Calibri" pitchFamily="34" charset="0"/>
                <a:ea typeface="Calibri" pitchFamily="34" charset="-122"/>
                <a:cs typeface="Calibri" pitchFamily="34" charset="-120"/>
              </a:rPr>
              <a:t>Industry take-back programs reduce</a:t>
            </a:r>
          </a:p>
          <a:p>
            <a:pPr marL="0" indent="0">
              <a:buNone/>
            </a:pPr>
            <a:r>
              <a:rPr lang="en-US" sz="900">
                <a:solidFill>
                  <a:srgbClr val="555555"/>
                </a:solidFill>
                <a:latin typeface="Calibri" pitchFamily="34" charset="0"/>
                <a:cs typeface="Calibri" pitchFamily="34" charset="-120"/>
              </a:rPr>
              <a:t>virgin cobalt demand (IEA projections)</a:t>
            </a:r>
            <a:endParaRPr lang="en-US" sz="900"/>
          </a:p>
        </p:txBody>
      </p:sp>
      <p:sp>
        <p:nvSpPr>
          <p:cNvPr id="38" name="Shape 36"/>
          <p:cNvSpPr/>
          <p:nvPr/>
        </p:nvSpPr>
        <p:spPr>
          <a:xfrm>
            <a:off x="6132306" y="3886492"/>
            <a:ext cx="2849140" cy="1193940"/>
          </a:xfrm>
          <a:prstGeom prst="rect">
            <a:avLst/>
          </a:prstGeom>
          <a:solidFill>
            <a:srgbClr val="FFFFFF"/>
          </a:solidFill>
          <a:ln w="6350">
            <a:solidFill>
              <a:srgbClr val="E8E0D5"/>
            </a:solidFill>
            <a:prstDash val="solid"/>
          </a:ln>
          <a:effectLst>
            <a:outerShdw blurRad="50800" dist="12700" dir="8100000" algn="bl" rotWithShape="0">
              <a:srgbClr val="000000">
                <a:alpha val="7000"/>
              </a:srgbClr>
            </a:outerShdw>
          </a:effectLst>
        </p:spPr>
        <p:txBody>
          <a:bodyPr/>
          <a:lstStyle/>
          <a:p>
            <a:endParaRPr lang="en-US"/>
          </a:p>
        </p:txBody>
      </p:sp>
      <p:sp>
        <p:nvSpPr>
          <p:cNvPr id="39" name="Shape 37"/>
          <p:cNvSpPr/>
          <p:nvPr/>
        </p:nvSpPr>
        <p:spPr>
          <a:xfrm>
            <a:off x="6132306" y="3886492"/>
            <a:ext cx="61053" cy="1193940"/>
          </a:xfrm>
          <a:prstGeom prst="rect">
            <a:avLst/>
          </a:prstGeom>
          <a:solidFill>
            <a:srgbClr val="CC0000"/>
          </a:solidFill>
          <a:ln w="12700">
            <a:solidFill>
              <a:srgbClr val="CC0000"/>
            </a:solidFill>
            <a:prstDash val="solid"/>
          </a:ln>
        </p:spPr>
        <p:txBody>
          <a:bodyPr/>
          <a:lstStyle/>
          <a:p>
            <a:endParaRPr lang="en-US"/>
          </a:p>
        </p:txBody>
      </p:sp>
      <p:sp>
        <p:nvSpPr>
          <p:cNvPr id="40" name="Text 38"/>
          <p:cNvSpPr/>
          <p:nvPr/>
        </p:nvSpPr>
        <p:spPr>
          <a:xfrm>
            <a:off x="6333475" y="3950500"/>
            <a:ext cx="2492998" cy="530640"/>
          </a:xfrm>
          <a:prstGeom prst="rect">
            <a:avLst/>
          </a:prstGeom>
          <a:noFill/>
          <a:ln/>
        </p:spPr>
        <p:txBody>
          <a:bodyPr wrap="square" lIns="0" tIns="0" rIns="0" bIns="0" rtlCol="0" anchor="ctr"/>
          <a:lstStyle/>
          <a:p>
            <a:pPr marL="0" indent="0">
              <a:buNone/>
            </a:pPr>
            <a:r>
              <a:rPr lang="en-US" sz="2600" b="1">
                <a:solidFill>
                  <a:srgbClr val="CC0000"/>
                </a:solidFill>
                <a:latin typeface="Georgia" pitchFamily="34" charset="0"/>
                <a:ea typeface="Georgia" pitchFamily="34" charset="-122"/>
                <a:cs typeface="Georgia" pitchFamily="34" charset="-120"/>
              </a:rPr>
              <a:t>EU CSRD</a:t>
            </a:r>
            <a:endParaRPr lang="en-US" sz="2600"/>
          </a:p>
        </p:txBody>
      </p:sp>
      <p:sp>
        <p:nvSpPr>
          <p:cNvPr id="41" name="Text 39"/>
          <p:cNvSpPr/>
          <p:nvPr/>
        </p:nvSpPr>
        <p:spPr>
          <a:xfrm>
            <a:off x="6333475" y="4499140"/>
            <a:ext cx="2492998" cy="486420"/>
          </a:xfrm>
          <a:prstGeom prst="rect">
            <a:avLst/>
          </a:prstGeom>
          <a:noFill/>
          <a:ln/>
        </p:spPr>
        <p:txBody>
          <a:bodyPr wrap="square" lIns="0" tIns="0" rIns="0" bIns="0" rtlCol="0" anchor="ctr"/>
          <a:lstStyle/>
          <a:p>
            <a:pPr marL="0" indent="0">
              <a:buNone/>
            </a:pPr>
            <a:r>
              <a:rPr lang="en-US" sz="900">
                <a:solidFill>
                  <a:srgbClr val="555555"/>
                </a:solidFill>
                <a:latin typeface="Calibri" pitchFamily="34" charset="0"/>
                <a:ea typeface="Calibri" pitchFamily="34" charset="-122"/>
                <a:cs typeface="Calibri" pitchFamily="34" charset="-120"/>
              </a:rPr>
              <a:t>binding on Nintendo's</a:t>
            </a:r>
            <a:endParaRPr lang="en-US" sz="900"/>
          </a:p>
          <a:p>
            <a:pPr marL="0" indent="0">
              <a:buNone/>
            </a:pPr>
            <a:r>
              <a:rPr lang="en-US" sz="900">
                <a:solidFill>
                  <a:srgbClr val="555555"/>
                </a:solidFill>
                <a:latin typeface="Calibri" pitchFamily="34" charset="0"/>
                <a:ea typeface="Calibri" pitchFamily="34" charset="-122"/>
                <a:cs typeface="Calibri" pitchFamily="34" charset="-120"/>
              </a:rPr>
              <a:t>26% European revenue</a:t>
            </a:r>
            <a:endParaRPr lang="en-US" sz="900"/>
          </a:p>
        </p:txBody>
      </p:sp>
      <p:sp>
        <p:nvSpPr>
          <p:cNvPr id="42" name="Shape 40"/>
          <p:cNvSpPr/>
          <p:nvPr/>
        </p:nvSpPr>
        <p:spPr>
          <a:xfrm>
            <a:off x="9227250" y="3911973"/>
            <a:ext cx="2849140" cy="1193940"/>
          </a:xfrm>
          <a:prstGeom prst="rect">
            <a:avLst/>
          </a:prstGeom>
          <a:solidFill>
            <a:srgbClr val="FFFFFF"/>
          </a:solidFill>
          <a:ln w="6350">
            <a:solidFill>
              <a:srgbClr val="E8E0D5"/>
            </a:solidFill>
            <a:prstDash val="solid"/>
          </a:ln>
          <a:effectLst>
            <a:outerShdw blurRad="50800" dist="12700" dir="8100000" algn="bl" rotWithShape="0">
              <a:srgbClr val="000000">
                <a:alpha val="7000"/>
              </a:srgbClr>
            </a:outerShdw>
          </a:effectLst>
        </p:spPr>
        <p:txBody>
          <a:bodyPr/>
          <a:lstStyle/>
          <a:p>
            <a:endParaRPr lang="en-US"/>
          </a:p>
        </p:txBody>
      </p:sp>
      <p:sp>
        <p:nvSpPr>
          <p:cNvPr id="43" name="Shape 41"/>
          <p:cNvSpPr/>
          <p:nvPr/>
        </p:nvSpPr>
        <p:spPr>
          <a:xfrm>
            <a:off x="9227250" y="3911973"/>
            <a:ext cx="61053" cy="1193940"/>
          </a:xfrm>
          <a:prstGeom prst="rect">
            <a:avLst/>
          </a:prstGeom>
          <a:solidFill>
            <a:srgbClr val="CC0000"/>
          </a:solidFill>
          <a:ln w="12700">
            <a:solidFill>
              <a:srgbClr val="CC0000"/>
            </a:solidFill>
            <a:prstDash val="solid"/>
          </a:ln>
        </p:spPr>
        <p:txBody>
          <a:bodyPr/>
          <a:lstStyle/>
          <a:p>
            <a:endParaRPr lang="en-US"/>
          </a:p>
        </p:txBody>
      </p:sp>
      <p:sp>
        <p:nvSpPr>
          <p:cNvPr id="44" name="Text 42"/>
          <p:cNvSpPr/>
          <p:nvPr/>
        </p:nvSpPr>
        <p:spPr>
          <a:xfrm>
            <a:off x="9428419" y="3975981"/>
            <a:ext cx="2492998" cy="530640"/>
          </a:xfrm>
          <a:prstGeom prst="rect">
            <a:avLst/>
          </a:prstGeom>
          <a:noFill/>
          <a:ln/>
        </p:spPr>
        <p:txBody>
          <a:bodyPr wrap="square" lIns="0" tIns="0" rIns="0" bIns="0" rtlCol="0" anchor="ctr"/>
          <a:lstStyle/>
          <a:p>
            <a:pPr marL="0" indent="0">
              <a:buNone/>
            </a:pPr>
            <a:r>
              <a:rPr lang="en-US" sz="2600" b="1">
                <a:solidFill>
                  <a:srgbClr val="CC0000"/>
                </a:solidFill>
                <a:latin typeface="Georgia" pitchFamily="34" charset="0"/>
                <a:ea typeface="Georgia" pitchFamily="34" charset="-122"/>
                <a:cs typeface="Georgia" pitchFamily="34" charset="-120"/>
              </a:rPr>
              <a:t>60%</a:t>
            </a:r>
            <a:endParaRPr lang="en-US" sz="2600"/>
          </a:p>
        </p:txBody>
      </p:sp>
      <p:sp>
        <p:nvSpPr>
          <p:cNvPr id="45" name="Text 43"/>
          <p:cNvSpPr/>
          <p:nvPr/>
        </p:nvSpPr>
        <p:spPr>
          <a:xfrm>
            <a:off x="9428419" y="4524621"/>
            <a:ext cx="2492998" cy="486420"/>
          </a:xfrm>
          <a:prstGeom prst="rect">
            <a:avLst/>
          </a:prstGeom>
          <a:noFill/>
          <a:ln/>
        </p:spPr>
        <p:txBody>
          <a:bodyPr wrap="square" lIns="0" tIns="0" rIns="0" bIns="0" rtlCol="0" anchor="ctr"/>
          <a:lstStyle/>
          <a:p>
            <a:pPr marL="0" indent="0">
              <a:buNone/>
            </a:pPr>
            <a:r>
              <a:rPr lang="en-US" sz="900"/>
              <a:t>Proposed target, required to meet</a:t>
            </a:r>
          </a:p>
          <a:p>
            <a:pPr marL="0" indent="0">
              <a:buNone/>
            </a:pPr>
            <a:r>
              <a:rPr lang="en-US" sz="900"/>
              <a:t>SBTi 1.5℃</a:t>
            </a:r>
          </a:p>
        </p:txBody>
      </p:sp>
      <p:sp>
        <p:nvSpPr>
          <p:cNvPr id="46" name="Shape 44"/>
          <p:cNvSpPr/>
          <p:nvPr/>
        </p:nvSpPr>
        <p:spPr>
          <a:xfrm>
            <a:off x="210094" y="5677712"/>
            <a:ext cx="11558451" cy="484632"/>
          </a:xfrm>
          <a:prstGeom prst="rect">
            <a:avLst/>
          </a:prstGeom>
          <a:solidFill>
            <a:srgbClr val="1A1A1A"/>
          </a:solidFill>
          <a:ln w="12700">
            <a:solidFill>
              <a:srgbClr val="1A1A1A"/>
            </a:solidFill>
            <a:prstDash val="solid"/>
          </a:ln>
        </p:spPr>
        <p:txBody>
          <a:bodyPr/>
          <a:lstStyle/>
          <a:p>
            <a:endParaRPr lang="en-US" dirty="0"/>
          </a:p>
        </p:txBody>
      </p:sp>
      <p:sp>
        <p:nvSpPr>
          <p:cNvPr id="47" name="Text 45"/>
          <p:cNvSpPr/>
          <p:nvPr/>
        </p:nvSpPr>
        <p:spPr>
          <a:xfrm>
            <a:off x="381996" y="5677712"/>
            <a:ext cx="11230884" cy="422952"/>
          </a:xfrm>
          <a:prstGeom prst="rect">
            <a:avLst/>
          </a:prstGeom>
          <a:noFill/>
          <a:ln/>
        </p:spPr>
        <p:txBody>
          <a:bodyPr wrap="square" lIns="0" tIns="0" rIns="0" bIns="0" rtlCol="0" anchor="ctr"/>
          <a:lstStyle/>
          <a:p>
            <a:pPr marL="0" indent="0">
              <a:buNone/>
            </a:pPr>
            <a:r>
              <a:rPr lang="en-US" sz="1200" b="1" kern="0" spc="200" dirty="0">
                <a:solidFill>
                  <a:srgbClr val="CC0000"/>
                </a:solidFill>
                <a:latin typeface="Calibri" pitchFamily="34" charset="0"/>
                <a:ea typeface="Calibri" pitchFamily="34" charset="-122"/>
                <a:cs typeface="Calibri" pitchFamily="34" charset="-120"/>
              </a:rPr>
              <a:t>BENCHMARK</a:t>
            </a:r>
            <a:r>
              <a:rPr lang="en-US" sz="900" b="1" kern="0" spc="200" dirty="0">
                <a:solidFill>
                  <a:srgbClr val="CC0000"/>
                </a:solidFill>
                <a:latin typeface="Calibri" pitchFamily="34" charset="0"/>
                <a:ea typeface="Calibri" pitchFamily="34" charset="-122"/>
                <a:cs typeface="Calibri" pitchFamily="34" charset="-120"/>
              </a:rPr>
              <a:t>  · </a:t>
            </a:r>
            <a:r>
              <a:rPr lang="en-US" sz="1200" dirty="0">
                <a:solidFill>
                  <a:srgbClr val="FFFFFF"/>
                </a:solidFill>
                <a:latin typeface="Calibri" pitchFamily="34" charset="0"/>
                <a:ea typeface="Calibri" pitchFamily="34" charset="-122"/>
                <a:cs typeface="Calibri" pitchFamily="34" charset="-120"/>
              </a:rPr>
              <a:t>Xbox: 97% OECD recyclability, PCR resin in consoles, carbon-negative by 2030, right-to-repair via 700 </a:t>
            </a:r>
            <a:r>
              <a:rPr lang="en-US" sz="1200" dirty="0" err="1">
                <a:solidFill>
                  <a:srgbClr val="FFFFFF"/>
                </a:solidFill>
                <a:latin typeface="Calibri" pitchFamily="34" charset="0"/>
                <a:ea typeface="Calibri" pitchFamily="34" charset="-122"/>
                <a:cs typeface="Calibri" pitchFamily="34" charset="-120"/>
              </a:rPr>
              <a:t>uBreakiFix</a:t>
            </a:r>
            <a:r>
              <a:rPr lang="en-US" sz="1200" dirty="0">
                <a:solidFill>
                  <a:srgbClr val="FFFFFF"/>
                </a:solidFill>
                <a:latin typeface="Calibri" pitchFamily="34" charset="0"/>
                <a:ea typeface="Calibri" pitchFamily="34" charset="-122"/>
                <a:cs typeface="Calibri" pitchFamily="34" charset="-120"/>
              </a:rPr>
              <a:t> locations. Nintendo's closed-loop program is the catch-up move to match the industry leader.</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548640" y="274320"/>
            <a:ext cx="7315200" cy="274320"/>
          </a:xfrm>
          <a:prstGeom prst="rect">
            <a:avLst/>
          </a:prstGeom>
          <a:noFill/>
          <a:ln/>
        </p:spPr>
        <p:txBody>
          <a:bodyPr wrap="square" lIns="0" tIns="9144" rIns="0" bIns="9144" rtlCol="0" anchor="ctr"/>
          <a:lstStyle/>
          <a:p>
            <a:pPr marL="0" indent="0">
              <a:spcBef>
                <a:spcPts val="0"/>
              </a:spcBef>
              <a:spcAft>
                <a:spcPts val="0"/>
              </a:spcAft>
              <a:buNone/>
            </a:pPr>
            <a:r>
              <a:rPr lang="en-US" sz="1100" b="1" kern="0" spc="400">
                <a:solidFill>
                  <a:srgbClr val="E60012"/>
                </a:solidFill>
                <a:latin typeface="Arial" pitchFamily="34" charset="0"/>
                <a:ea typeface="Arial" pitchFamily="34" charset="-122"/>
                <a:cs typeface="Arial" pitchFamily="34" charset="-120"/>
              </a:rPr>
              <a:t>QUANTITATIVE JUSTIFICATION</a:t>
            </a:r>
            <a:endParaRPr lang="en-US" sz="1100"/>
          </a:p>
        </p:txBody>
      </p:sp>
      <p:sp>
        <p:nvSpPr>
          <p:cNvPr id="4" name="Text 2"/>
          <p:cNvSpPr/>
          <p:nvPr/>
        </p:nvSpPr>
        <p:spPr>
          <a:xfrm>
            <a:off x="530352" y="509955"/>
            <a:ext cx="11507893" cy="882586"/>
          </a:xfrm>
          <a:prstGeom prst="rect">
            <a:avLst/>
          </a:prstGeom>
          <a:noFill/>
          <a:ln/>
        </p:spPr>
        <p:txBody>
          <a:bodyPr wrap="square" lIns="0" tIns="9144" rIns="0" bIns="9144" rtlCol="0" anchor="ctr"/>
          <a:lstStyle/>
          <a:p>
            <a:pPr marL="0" indent="0">
              <a:spcBef>
                <a:spcPts val="0"/>
              </a:spcBef>
              <a:spcAft>
                <a:spcPts val="0"/>
              </a:spcAft>
              <a:buNone/>
            </a:pPr>
            <a:r>
              <a:rPr lang="en-US" sz="2800" b="1">
                <a:solidFill>
                  <a:srgbClr val="1A1A1A"/>
                </a:solidFill>
                <a:latin typeface="Georgia" pitchFamily="34" charset="0"/>
                <a:ea typeface="Georgia" pitchFamily="34" charset="-122"/>
                <a:cs typeface="Georgia" pitchFamily="34" charset="-120"/>
              </a:rPr>
              <a:t>The redesign pays back in 3 years and protects up to $4.4B in disruption exposure</a:t>
            </a:r>
            <a:endParaRPr lang="en-US" sz="2800"/>
          </a:p>
        </p:txBody>
      </p:sp>
      <p:sp>
        <p:nvSpPr>
          <p:cNvPr id="5" name="Text 3"/>
          <p:cNvSpPr/>
          <p:nvPr/>
        </p:nvSpPr>
        <p:spPr>
          <a:xfrm>
            <a:off x="493330" y="1322221"/>
            <a:ext cx="11064240" cy="365760"/>
          </a:xfrm>
          <a:prstGeom prst="rect">
            <a:avLst/>
          </a:prstGeom>
          <a:noFill/>
          <a:ln/>
        </p:spPr>
        <p:txBody>
          <a:bodyPr wrap="square" lIns="0" tIns="9144" rIns="0" bIns="9144" rtlCol="0" anchor="ctr"/>
          <a:lstStyle/>
          <a:p>
            <a:pPr marL="0" indent="0">
              <a:spcBef>
                <a:spcPts val="0"/>
              </a:spcBef>
              <a:spcAft>
                <a:spcPts val="0"/>
              </a:spcAft>
              <a:buNone/>
            </a:pPr>
            <a:r>
              <a:rPr lang="en-US" sz="1100" i="1">
                <a:solidFill>
                  <a:srgbClr val="5A5A5A"/>
                </a:solidFill>
                <a:latin typeface="Calibri" pitchFamily="34" charset="0"/>
                <a:ea typeface="Calibri" pitchFamily="34" charset="-122"/>
                <a:cs typeface="Calibri" pitchFamily="34" charset="-120"/>
              </a:rPr>
              <a:t>Three trade-offs — modeled across scenario ranges. Mitigation costs benchmarked to comparable industry programs (see speaker notes for sources).</a:t>
            </a:r>
            <a:endParaRPr lang="en-US" sz="1100"/>
          </a:p>
        </p:txBody>
      </p:sp>
      <p:sp>
        <p:nvSpPr>
          <p:cNvPr id="6" name="Shape 4"/>
          <p:cNvSpPr/>
          <p:nvPr/>
        </p:nvSpPr>
        <p:spPr>
          <a:xfrm>
            <a:off x="273874" y="1822569"/>
            <a:ext cx="5372100" cy="1177791"/>
          </a:xfrm>
          <a:prstGeom prst="rect">
            <a:avLst/>
          </a:prstGeom>
          <a:solidFill>
            <a:srgbClr val="FFFFFF"/>
          </a:solidFill>
          <a:ln w="12700">
            <a:solidFill>
              <a:srgbClr val="D9D9D9"/>
            </a:solidFill>
            <a:prstDash val="solid"/>
          </a:ln>
        </p:spPr>
        <p:txBody>
          <a:bodyPr tIns="9144" bIns="9144"/>
          <a:lstStyle/>
          <a:p>
            <a:pPr>
              <a:spcBef>
                <a:spcPts val="0"/>
              </a:spcBef>
              <a:spcAft>
                <a:spcPts val="0"/>
              </a:spcAft>
            </a:pPr>
            <a:endParaRPr lang="en-US"/>
          </a:p>
        </p:txBody>
      </p:sp>
      <p:sp>
        <p:nvSpPr>
          <p:cNvPr id="7" name="Shape 5"/>
          <p:cNvSpPr/>
          <p:nvPr/>
        </p:nvSpPr>
        <p:spPr>
          <a:xfrm>
            <a:off x="287590" y="1822569"/>
            <a:ext cx="64008" cy="1177791"/>
          </a:xfrm>
          <a:prstGeom prst="rect">
            <a:avLst/>
          </a:prstGeom>
          <a:solidFill>
            <a:srgbClr val="E60012"/>
          </a:solidFill>
          <a:ln w="12700">
            <a:solidFill>
              <a:srgbClr val="E60012"/>
            </a:solidFill>
            <a:prstDash val="solid"/>
          </a:ln>
        </p:spPr>
        <p:txBody>
          <a:bodyPr tIns="9144" bIns="9144"/>
          <a:lstStyle/>
          <a:p>
            <a:pPr>
              <a:spcBef>
                <a:spcPts val="0"/>
              </a:spcBef>
              <a:spcAft>
                <a:spcPts val="0"/>
              </a:spcAft>
            </a:pPr>
            <a:endParaRPr lang="en-US"/>
          </a:p>
        </p:txBody>
      </p:sp>
      <p:sp>
        <p:nvSpPr>
          <p:cNvPr id="8" name="Text 6"/>
          <p:cNvSpPr/>
          <p:nvPr/>
        </p:nvSpPr>
        <p:spPr>
          <a:xfrm>
            <a:off x="520762" y="1882005"/>
            <a:ext cx="365760" cy="274320"/>
          </a:xfrm>
          <a:prstGeom prst="rect">
            <a:avLst/>
          </a:prstGeom>
          <a:noFill/>
          <a:ln/>
        </p:spPr>
        <p:txBody>
          <a:bodyPr wrap="square" lIns="0" tIns="9144" rIns="0" bIns="9144" rtlCol="0" anchor="ctr"/>
          <a:lstStyle/>
          <a:p>
            <a:pPr marL="0" indent="0">
              <a:spcBef>
                <a:spcPts val="0"/>
              </a:spcBef>
              <a:spcAft>
                <a:spcPts val="0"/>
              </a:spcAft>
              <a:buNone/>
            </a:pPr>
            <a:r>
              <a:rPr lang="en-US" sz="1200" b="1">
                <a:solidFill>
                  <a:srgbClr val="E60012"/>
                </a:solidFill>
                <a:latin typeface="Georgia" pitchFamily="34" charset="0"/>
                <a:ea typeface="Georgia" pitchFamily="34" charset="-122"/>
                <a:cs typeface="Georgia" pitchFamily="34" charset="-120"/>
              </a:rPr>
              <a:t>1</a:t>
            </a:r>
            <a:endParaRPr lang="en-US" sz="1400"/>
          </a:p>
        </p:txBody>
      </p:sp>
      <p:sp>
        <p:nvSpPr>
          <p:cNvPr id="9" name="Text 7"/>
          <p:cNvSpPr/>
          <p:nvPr/>
        </p:nvSpPr>
        <p:spPr>
          <a:xfrm>
            <a:off x="886522" y="1902579"/>
            <a:ext cx="2971800" cy="240030"/>
          </a:xfrm>
          <a:prstGeom prst="rect">
            <a:avLst/>
          </a:prstGeom>
          <a:noFill/>
          <a:ln/>
        </p:spPr>
        <p:txBody>
          <a:bodyPr wrap="square" lIns="0" tIns="9144" rIns="0" bIns="9144" rtlCol="0" anchor="ctr"/>
          <a:lstStyle/>
          <a:p>
            <a:pPr marL="0" indent="0">
              <a:spcBef>
                <a:spcPts val="0"/>
              </a:spcBef>
              <a:spcAft>
                <a:spcPts val="0"/>
              </a:spcAft>
              <a:buNone/>
            </a:pPr>
            <a:r>
              <a:rPr lang="en-US" sz="1000" b="1" kern="0" spc="200">
                <a:solidFill>
                  <a:srgbClr val="1A1A1A"/>
                </a:solidFill>
                <a:latin typeface="Arial" pitchFamily="34" charset="0"/>
                <a:ea typeface="Arial" pitchFamily="34" charset="-122"/>
                <a:cs typeface="Arial" pitchFamily="34" charset="-120"/>
              </a:rPr>
              <a:t>DUAL-SOURCE SoC</a:t>
            </a:r>
            <a:endParaRPr lang="en-US" sz="1000"/>
          </a:p>
        </p:txBody>
      </p:sp>
      <p:sp>
        <p:nvSpPr>
          <p:cNvPr id="10" name="Text 8"/>
          <p:cNvSpPr/>
          <p:nvPr/>
        </p:nvSpPr>
        <p:spPr>
          <a:xfrm>
            <a:off x="511618" y="1996305"/>
            <a:ext cx="3337560" cy="480060"/>
          </a:xfrm>
          <a:prstGeom prst="rect">
            <a:avLst/>
          </a:prstGeom>
          <a:noFill/>
          <a:ln/>
        </p:spPr>
        <p:txBody>
          <a:bodyPr wrap="square" lIns="0" tIns="9144" rIns="0" bIns="9144" rtlCol="0" anchor="ctr"/>
          <a:lstStyle/>
          <a:p>
            <a:pPr marL="0" indent="0">
              <a:spcBef>
                <a:spcPts val="0"/>
              </a:spcBef>
              <a:spcAft>
                <a:spcPts val="0"/>
              </a:spcAft>
              <a:buNone/>
            </a:pPr>
            <a:r>
              <a:rPr lang="en-US" sz="2000" b="1">
                <a:solidFill>
                  <a:srgbClr val="E60012"/>
                </a:solidFill>
                <a:latin typeface="Georgia" pitchFamily="34" charset="0"/>
                <a:ea typeface="Georgia" pitchFamily="34" charset="-122"/>
                <a:cs typeface="Georgia" pitchFamily="34" charset="-120"/>
              </a:rPr>
              <a:t>$2.7B</a:t>
            </a:r>
            <a:endParaRPr lang="en-US" sz="2000"/>
          </a:p>
        </p:txBody>
      </p:sp>
      <p:sp>
        <p:nvSpPr>
          <p:cNvPr id="11" name="Text 9"/>
          <p:cNvSpPr/>
          <p:nvPr/>
        </p:nvSpPr>
        <p:spPr>
          <a:xfrm>
            <a:off x="511618" y="2359779"/>
            <a:ext cx="3337560" cy="240030"/>
          </a:xfrm>
          <a:prstGeom prst="rect">
            <a:avLst/>
          </a:prstGeom>
          <a:noFill/>
          <a:ln/>
        </p:spPr>
        <p:txBody>
          <a:bodyPr wrap="square" lIns="0" tIns="9144" rIns="0" bIns="9144" rtlCol="0" anchor="ctr"/>
          <a:lstStyle/>
          <a:p>
            <a:pPr marL="0" indent="0">
              <a:spcBef>
                <a:spcPts val="0"/>
              </a:spcBef>
              <a:spcAft>
                <a:spcPts val="0"/>
              </a:spcAft>
              <a:buNone/>
            </a:pPr>
            <a:r>
              <a:rPr lang="en-US" sz="1000" i="1">
                <a:solidFill>
                  <a:srgbClr val="1A1A1A"/>
                </a:solidFill>
                <a:latin typeface="Calibri" pitchFamily="34" charset="0"/>
                <a:ea typeface="Calibri" pitchFamily="34" charset="-122"/>
                <a:cs typeface="Calibri" pitchFamily="34" charset="-120"/>
              </a:rPr>
              <a:t>revenue de-risked (65/35 split)</a:t>
            </a:r>
            <a:endParaRPr lang="en-US" sz="1000"/>
          </a:p>
        </p:txBody>
      </p:sp>
      <p:sp>
        <p:nvSpPr>
          <p:cNvPr id="13" name="Text 11"/>
          <p:cNvSpPr/>
          <p:nvPr/>
        </p:nvSpPr>
        <p:spPr>
          <a:xfrm>
            <a:off x="3003459" y="1864436"/>
            <a:ext cx="2380100" cy="150876"/>
          </a:xfrm>
          <a:prstGeom prst="rect">
            <a:avLst/>
          </a:prstGeom>
          <a:noFill/>
          <a:ln/>
        </p:spPr>
        <p:txBody>
          <a:bodyPr wrap="square" lIns="0" tIns="9144" rIns="0" bIns="9144" rtlCol="0" anchor="ctr"/>
          <a:lstStyle/>
          <a:p>
            <a:pPr marL="0" indent="0">
              <a:spcBef>
                <a:spcPts val="0"/>
              </a:spcBef>
              <a:spcAft>
                <a:spcPts val="0"/>
              </a:spcAft>
              <a:buNone/>
            </a:pPr>
            <a:r>
              <a:rPr lang="en-US" sz="710" b="1" kern="0" spc="200">
                <a:solidFill>
                  <a:srgbClr val="E60012"/>
                </a:solidFill>
                <a:latin typeface="Arial" pitchFamily="34" charset="0"/>
                <a:ea typeface="Arial" pitchFamily="34" charset="-122"/>
                <a:cs typeface="Arial" pitchFamily="34" charset="-120"/>
              </a:rPr>
              <a:t>COST (ESTIMATED)</a:t>
            </a:r>
            <a:endParaRPr lang="en-US" sz="800"/>
          </a:p>
        </p:txBody>
      </p:sp>
      <p:sp>
        <p:nvSpPr>
          <p:cNvPr id="14" name="Text 12"/>
          <p:cNvSpPr/>
          <p:nvPr/>
        </p:nvSpPr>
        <p:spPr>
          <a:xfrm>
            <a:off x="3003459" y="1987880"/>
            <a:ext cx="2380100" cy="308610"/>
          </a:xfrm>
          <a:prstGeom prst="rect">
            <a:avLst/>
          </a:prstGeom>
          <a:noFill/>
          <a:ln/>
        </p:spPr>
        <p:txBody>
          <a:bodyPr wrap="square" lIns="0" tIns="9144" rIns="0" bIns="9144" rtlCol="0" anchor="ctr"/>
          <a:lstStyle/>
          <a:p>
            <a:pPr marL="0" indent="0">
              <a:spcBef>
                <a:spcPts val="0"/>
              </a:spcBef>
              <a:spcAft>
                <a:spcPts val="0"/>
              </a:spcAft>
              <a:buNone/>
            </a:pPr>
            <a:r>
              <a:rPr lang="en-US" sz="900">
                <a:solidFill>
                  <a:srgbClr val="1A1A1A"/>
                </a:solidFill>
                <a:latin typeface="Calibri" pitchFamily="34" charset="0"/>
                <a:ea typeface="Calibri" pitchFamily="34" charset="-122"/>
                <a:cs typeface="Calibri" pitchFamily="34" charset="-120"/>
              </a:rPr>
              <a:t>$80–200M one-time NRE¹</a:t>
            </a:r>
            <a:endParaRPr lang="en-US" sz="900"/>
          </a:p>
          <a:p>
            <a:pPr marL="0" indent="0">
              <a:spcBef>
                <a:spcPts val="0"/>
              </a:spcBef>
              <a:spcAft>
                <a:spcPts val="0"/>
              </a:spcAft>
              <a:buNone/>
            </a:pPr>
            <a:r>
              <a:rPr lang="en-US" sz="900">
                <a:solidFill>
                  <a:srgbClr val="1A1A1A"/>
                </a:solidFill>
                <a:latin typeface="Calibri" pitchFamily="34" charset="0"/>
                <a:ea typeface="Calibri" pitchFamily="34" charset="-122"/>
                <a:cs typeface="Calibri" pitchFamily="34" charset="-120"/>
              </a:rPr>
              <a:t>~$100M / yr ongoing²</a:t>
            </a:r>
            <a:endParaRPr lang="en-US" sz="900"/>
          </a:p>
        </p:txBody>
      </p:sp>
      <p:sp>
        <p:nvSpPr>
          <p:cNvPr id="15" name="Text 13"/>
          <p:cNvSpPr/>
          <p:nvPr/>
        </p:nvSpPr>
        <p:spPr>
          <a:xfrm>
            <a:off x="3003459" y="2317064"/>
            <a:ext cx="2380100" cy="150876"/>
          </a:xfrm>
          <a:prstGeom prst="rect">
            <a:avLst/>
          </a:prstGeom>
          <a:noFill/>
          <a:ln/>
        </p:spPr>
        <p:txBody>
          <a:bodyPr wrap="square" lIns="0" tIns="9144" rIns="0" bIns="9144" rtlCol="0" anchor="ctr"/>
          <a:lstStyle/>
          <a:p>
            <a:pPr marL="0" indent="0">
              <a:spcBef>
                <a:spcPts val="0"/>
              </a:spcBef>
              <a:spcAft>
                <a:spcPts val="0"/>
              </a:spcAft>
              <a:buNone/>
            </a:pPr>
            <a:r>
              <a:rPr lang="en-US" sz="710" b="1" kern="0" spc="200">
                <a:solidFill>
                  <a:srgbClr val="E60012"/>
                </a:solidFill>
                <a:latin typeface="Arial" pitchFamily="34" charset="0"/>
                <a:ea typeface="Arial" pitchFamily="34" charset="-122"/>
                <a:cs typeface="Arial" pitchFamily="34" charset="-120"/>
              </a:rPr>
              <a:t>RESILIENCE</a:t>
            </a:r>
            <a:endParaRPr lang="en-US" sz="800"/>
          </a:p>
        </p:txBody>
      </p:sp>
      <p:sp>
        <p:nvSpPr>
          <p:cNvPr id="16" name="Text 14"/>
          <p:cNvSpPr/>
          <p:nvPr/>
        </p:nvSpPr>
        <p:spPr>
          <a:xfrm>
            <a:off x="3003459" y="2440508"/>
            <a:ext cx="2380100" cy="171450"/>
          </a:xfrm>
          <a:prstGeom prst="rect">
            <a:avLst/>
          </a:prstGeom>
          <a:noFill/>
          <a:ln/>
        </p:spPr>
        <p:txBody>
          <a:bodyPr wrap="square" lIns="0" tIns="9144" rIns="0" bIns="9144" rtlCol="0" anchor="ctr"/>
          <a:lstStyle/>
          <a:p>
            <a:pPr marL="0" indent="0">
              <a:spcBef>
                <a:spcPts val="0"/>
              </a:spcBef>
              <a:spcAft>
                <a:spcPts val="0"/>
              </a:spcAft>
              <a:buNone/>
            </a:pPr>
            <a:r>
              <a:rPr lang="en-US" sz="900">
                <a:solidFill>
                  <a:srgbClr val="1A1A1A"/>
                </a:solidFill>
                <a:latin typeface="Calibri" pitchFamily="34" charset="0"/>
                <a:ea typeface="Calibri" pitchFamily="34" charset="-122"/>
                <a:cs typeface="Calibri" pitchFamily="34" charset="-120"/>
              </a:rPr>
              <a:t>Recovery: ~12 </a:t>
            </a:r>
            <a:r>
              <a:rPr lang="en-US" sz="900" err="1">
                <a:solidFill>
                  <a:srgbClr val="1A1A1A"/>
                </a:solidFill>
                <a:latin typeface="Calibri" pitchFamily="34" charset="0"/>
                <a:ea typeface="Calibri" pitchFamily="34" charset="-122"/>
                <a:cs typeface="Calibri" pitchFamily="34" charset="-120"/>
              </a:rPr>
              <a:t>mo</a:t>
            </a:r>
            <a:r>
              <a:rPr lang="en-US" sz="900">
                <a:solidFill>
                  <a:srgbClr val="1A1A1A"/>
                </a:solidFill>
                <a:latin typeface="Calibri" pitchFamily="34" charset="0"/>
                <a:ea typeface="Calibri" pitchFamily="34" charset="-122"/>
                <a:cs typeface="Calibri" pitchFamily="34" charset="-120"/>
              </a:rPr>
              <a:t> → ~3 mo³</a:t>
            </a:r>
            <a:endParaRPr lang="en-US" sz="900"/>
          </a:p>
        </p:txBody>
      </p:sp>
      <p:sp>
        <p:nvSpPr>
          <p:cNvPr id="17" name="Text 15"/>
          <p:cNvSpPr/>
          <p:nvPr/>
        </p:nvSpPr>
        <p:spPr>
          <a:xfrm>
            <a:off x="3003459" y="2618816"/>
            <a:ext cx="2380100" cy="150876"/>
          </a:xfrm>
          <a:prstGeom prst="rect">
            <a:avLst/>
          </a:prstGeom>
          <a:noFill/>
          <a:ln/>
        </p:spPr>
        <p:txBody>
          <a:bodyPr wrap="square" lIns="0" tIns="9144" rIns="0" bIns="9144" rtlCol="0" anchor="ctr"/>
          <a:lstStyle/>
          <a:p>
            <a:pPr marL="0" indent="0">
              <a:spcBef>
                <a:spcPts val="0"/>
              </a:spcBef>
              <a:spcAft>
                <a:spcPts val="0"/>
              </a:spcAft>
              <a:buNone/>
            </a:pPr>
            <a:r>
              <a:rPr lang="en-US" sz="710" b="1" kern="0" spc="200">
                <a:solidFill>
                  <a:srgbClr val="E60012"/>
                </a:solidFill>
                <a:latin typeface="Arial" pitchFamily="34" charset="0"/>
                <a:ea typeface="Arial" pitchFamily="34" charset="-122"/>
                <a:cs typeface="Arial" pitchFamily="34" charset="-120"/>
              </a:rPr>
              <a:t>RISK REMOVED</a:t>
            </a:r>
            <a:endParaRPr lang="en-US" sz="800"/>
          </a:p>
        </p:txBody>
      </p:sp>
      <p:sp>
        <p:nvSpPr>
          <p:cNvPr id="18" name="Text 16"/>
          <p:cNvSpPr/>
          <p:nvPr/>
        </p:nvSpPr>
        <p:spPr>
          <a:xfrm>
            <a:off x="3003459" y="2742260"/>
            <a:ext cx="2380100" cy="205740"/>
          </a:xfrm>
          <a:prstGeom prst="rect">
            <a:avLst/>
          </a:prstGeom>
          <a:noFill/>
          <a:ln/>
        </p:spPr>
        <p:txBody>
          <a:bodyPr wrap="square" lIns="0" tIns="9144" rIns="0" bIns="9144" rtlCol="0" anchor="ctr"/>
          <a:lstStyle/>
          <a:p>
            <a:pPr marL="0" indent="0">
              <a:spcBef>
                <a:spcPts val="0"/>
              </a:spcBef>
              <a:spcAft>
                <a:spcPts val="0"/>
              </a:spcAft>
              <a:buNone/>
            </a:pPr>
            <a:r>
              <a:rPr lang="en-US" sz="900">
                <a:solidFill>
                  <a:srgbClr val="1A1A1A"/>
                </a:solidFill>
                <a:latin typeface="Calibri" pitchFamily="34" charset="0"/>
                <a:ea typeface="Calibri" pitchFamily="34" charset="-122"/>
                <a:cs typeface="Calibri" pitchFamily="34" charset="-120"/>
              </a:rPr>
              <a:t>Removes 35% of single-source revenue exposure</a:t>
            </a:r>
            <a:endParaRPr lang="en-US" sz="900"/>
          </a:p>
        </p:txBody>
      </p:sp>
      <p:sp>
        <p:nvSpPr>
          <p:cNvPr id="19" name="Shape 17"/>
          <p:cNvSpPr/>
          <p:nvPr/>
        </p:nvSpPr>
        <p:spPr>
          <a:xfrm>
            <a:off x="287590" y="3144378"/>
            <a:ext cx="5372100" cy="1293947"/>
          </a:xfrm>
          <a:prstGeom prst="rect">
            <a:avLst/>
          </a:prstGeom>
          <a:solidFill>
            <a:srgbClr val="FFFFFF"/>
          </a:solidFill>
          <a:ln w="12700">
            <a:solidFill>
              <a:srgbClr val="D9D9D9"/>
            </a:solidFill>
            <a:prstDash val="solid"/>
          </a:ln>
        </p:spPr>
        <p:txBody>
          <a:bodyPr tIns="9144" bIns="9144"/>
          <a:lstStyle/>
          <a:p>
            <a:pPr>
              <a:spcBef>
                <a:spcPts val="0"/>
              </a:spcBef>
              <a:spcAft>
                <a:spcPts val="0"/>
              </a:spcAft>
            </a:pPr>
            <a:endParaRPr lang="en-US"/>
          </a:p>
        </p:txBody>
      </p:sp>
      <p:sp>
        <p:nvSpPr>
          <p:cNvPr id="20" name="Shape 18"/>
          <p:cNvSpPr/>
          <p:nvPr/>
        </p:nvSpPr>
        <p:spPr>
          <a:xfrm>
            <a:off x="287590" y="3144378"/>
            <a:ext cx="73152" cy="1293947"/>
          </a:xfrm>
          <a:prstGeom prst="rect">
            <a:avLst/>
          </a:prstGeom>
          <a:solidFill>
            <a:srgbClr val="E60012"/>
          </a:solidFill>
          <a:ln w="12700">
            <a:solidFill>
              <a:srgbClr val="E60012"/>
            </a:solidFill>
            <a:prstDash val="solid"/>
          </a:ln>
        </p:spPr>
        <p:txBody>
          <a:bodyPr tIns="9144" bIns="9144"/>
          <a:lstStyle/>
          <a:p>
            <a:pPr>
              <a:spcBef>
                <a:spcPts val="0"/>
              </a:spcBef>
              <a:spcAft>
                <a:spcPts val="0"/>
              </a:spcAft>
            </a:pPr>
            <a:endParaRPr lang="en-US"/>
          </a:p>
        </p:txBody>
      </p:sp>
      <p:sp>
        <p:nvSpPr>
          <p:cNvPr id="21" name="Text 19"/>
          <p:cNvSpPr/>
          <p:nvPr/>
        </p:nvSpPr>
        <p:spPr>
          <a:xfrm>
            <a:off x="516190" y="3144378"/>
            <a:ext cx="365760" cy="274320"/>
          </a:xfrm>
          <a:prstGeom prst="rect">
            <a:avLst/>
          </a:prstGeom>
          <a:noFill/>
          <a:ln/>
        </p:spPr>
        <p:txBody>
          <a:bodyPr wrap="square" lIns="0" tIns="9144" rIns="0" bIns="9144" rtlCol="0" anchor="ctr"/>
          <a:lstStyle/>
          <a:p>
            <a:pPr marL="0" indent="0">
              <a:spcBef>
                <a:spcPts val="0"/>
              </a:spcBef>
              <a:spcAft>
                <a:spcPts val="0"/>
              </a:spcAft>
              <a:buNone/>
            </a:pPr>
            <a:r>
              <a:rPr lang="en-US" sz="1200" b="1">
                <a:solidFill>
                  <a:srgbClr val="E60012"/>
                </a:solidFill>
                <a:latin typeface="Georgia" pitchFamily="34" charset="0"/>
                <a:ea typeface="Georgia" pitchFamily="34" charset="-122"/>
                <a:cs typeface="Georgia" pitchFamily="34" charset="-120"/>
              </a:rPr>
              <a:t>2</a:t>
            </a:r>
            <a:endParaRPr lang="en-US" sz="1400"/>
          </a:p>
        </p:txBody>
      </p:sp>
      <p:sp>
        <p:nvSpPr>
          <p:cNvPr id="22" name="Text 20"/>
          <p:cNvSpPr/>
          <p:nvPr/>
        </p:nvSpPr>
        <p:spPr>
          <a:xfrm>
            <a:off x="877378" y="3212430"/>
            <a:ext cx="2971800" cy="240030"/>
          </a:xfrm>
          <a:prstGeom prst="rect">
            <a:avLst/>
          </a:prstGeom>
          <a:noFill/>
          <a:ln/>
        </p:spPr>
        <p:txBody>
          <a:bodyPr wrap="square" lIns="0" tIns="9144" rIns="0" bIns="9144" rtlCol="0" anchor="ctr"/>
          <a:lstStyle/>
          <a:p>
            <a:pPr marL="0" indent="0">
              <a:spcBef>
                <a:spcPts val="0"/>
              </a:spcBef>
              <a:spcAft>
                <a:spcPts val="0"/>
              </a:spcAft>
              <a:buNone/>
            </a:pPr>
            <a:r>
              <a:rPr lang="en-US" sz="1000" b="1" kern="0" spc="200">
                <a:solidFill>
                  <a:srgbClr val="1A1A1A"/>
                </a:solidFill>
                <a:latin typeface="Arial" pitchFamily="34" charset="0"/>
                <a:ea typeface="Arial" pitchFamily="34" charset="-122"/>
                <a:cs typeface="Arial" pitchFamily="34" charset="-120"/>
              </a:rPr>
              <a:t>GEOGRAPHIC ASSEMBLY</a:t>
            </a:r>
          </a:p>
          <a:p>
            <a:pPr marL="0" indent="0">
              <a:spcBef>
                <a:spcPts val="0"/>
              </a:spcBef>
              <a:spcAft>
                <a:spcPts val="0"/>
              </a:spcAft>
              <a:buNone/>
            </a:pPr>
            <a:r>
              <a:rPr lang="en-US" sz="800" i="1" kern="0" spc="100">
                <a:solidFill>
                  <a:srgbClr val="E60012"/>
                </a:solidFill>
                <a:latin typeface="Arial" pitchFamily="34" charset="0"/>
              </a:rPr>
              <a:t>Vietnam + Mexico + India</a:t>
            </a:r>
          </a:p>
        </p:txBody>
      </p:sp>
      <p:sp>
        <p:nvSpPr>
          <p:cNvPr id="23" name="Text 21"/>
          <p:cNvSpPr/>
          <p:nvPr/>
        </p:nvSpPr>
        <p:spPr>
          <a:xfrm>
            <a:off x="507046" y="3387921"/>
            <a:ext cx="3337560" cy="480060"/>
          </a:xfrm>
          <a:prstGeom prst="rect">
            <a:avLst/>
          </a:prstGeom>
          <a:noFill/>
          <a:ln/>
        </p:spPr>
        <p:txBody>
          <a:bodyPr wrap="square" lIns="0" tIns="9144" rIns="0" bIns="9144" rtlCol="0" anchor="ctr"/>
          <a:lstStyle/>
          <a:p>
            <a:pPr marL="0" indent="0">
              <a:spcBef>
                <a:spcPts val="0"/>
              </a:spcBef>
              <a:spcAft>
                <a:spcPts val="0"/>
              </a:spcAft>
              <a:buNone/>
            </a:pPr>
            <a:r>
              <a:rPr lang="en-US" sz="2000" b="1">
                <a:solidFill>
                  <a:srgbClr val="E60012"/>
                </a:solidFill>
                <a:latin typeface="Georgia" pitchFamily="34" charset="0"/>
                <a:ea typeface="Georgia" pitchFamily="34" charset="-122"/>
                <a:cs typeface="Georgia" pitchFamily="34" charset="-120"/>
              </a:rPr>
              <a:t>$320M</a:t>
            </a:r>
            <a:endParaRPr lang="en-US" sz="2000"/>
          </a:p>
        </p:txBody>
      </p:sp>
      <p:sp>
        <p:nvSpPr>
          <p:cNvPr id="24" name="Text 22"/>
          <p:cNvSpPr/>
          <p:nvPr/>
        </p:nvSpPr>
        <p:spPr>
          <a:xfrm>
            <a:off x="507046" y="3710164"/>
            <a:ext cx="3337560" cy="240030"/>
          </a:xfrm>
          <a:prstGeom prst="rect">
            <a:avLst/>
          </a:prstGeom>
          <a:noFill/>
          <a:ln/>
        </p:spPr>
        <p:txBody>
          <a:bodyPr wrap="square" lIns="0" tIns="9144" rIns="0" bIns="9144" rtlCol="0" anchor="ctr"/>
          <a:lstStyle/>
          <a:p>
            <a:pPr marL="0" indent="0">
              <a:spcBef>
                <a:spcPts val="0"/>
              </a:spcBef>
              <a:spcAft>
                <a:spcPts val="0"/>
              </a:spcAft>
              <a:buNone/>
            </a:pPr>
            <a:r>
              <a:rPr lang="en-US" sz="1000" i="1">
                <a:solidFill>
                  <a:srgbClr val="1A1A1A"/>
                </a:solidFill>
                <a:latin typeface="Calibri" pitchFamily="34" charset="0"/>
                <a:ea typeface="Calibri" pitchFamily="34" charset="-122"/>
                <a:cs typeface="Calibri" pitchFamily="34" charset="-120"/>
              </a:rPr>
              <a:t>annual tariff savings</a:t>
            </a:r>
            <a:endParaRPr lang="en-US" sz="1000"/>
          </a:p>
        </p:txBody>
      </p:sp>
      <p:sp>
        <p:nvSpPr>
          <p:cNvPr id="26" name="Text 24"/>
          <p:cNvSpPr/>
          <p:nvPr/>
        </p:nvSpPr>
        <p:spPr>
          <a:xfrm>
            <a:off x="3014188" y="3196861"/>
            <a:ext cx="2645501" cy="150876"/>
          </a:xfrm>
          <a:prstGeom prst="rect">
            <a:avLst/>
          </a:prstGeom>
          <a:noFill/>
          <a:ln/>
        </p:spPr>
        <p:txBody>
          <a:bodyPr wrap="square" lIns="0" tIns="9144" rIns="0" bIns="9144" rtlCol="0" anchor="ctr"/>
          <a:lstStyle/>
          <a:p>
            <a:pPr marL="0" indent="0">
              <a:spcBef>
                <a:spcPts val="0"/>
              </a:spcBef>
              <a:spcAft>
                <a:spcPts val="0"/>
              </a:spcAft>
              <a:buNone/>
            </a:pPr>
            <a:r>
              <a:rPr lang="en-US" sz="710" b="1" kern="0" spc="200">
                <a:solidFill>
                  <a:srgbClr val="E60012"/>
                </a:solidFill>
                <a:latin typeface="Arial" pitchFamily="34" charset="0"/>
                <a:ea typeface="Arial" pitchFamily="34" charset="-122"/>
                <a:cs typeface="Arial" pitchFamily="34" charset="-120"/>
              </a:rPr>
              <a:t>COST (ESTIMATED)</a:t>
            </a:r>
            <a:endParaRPr lang="en-US" sz="800"/>
          </a:p>
        </p:txBody>
      </p:sp>
      <p:sp>
        <p:nvSpPr>
          <p:cNvPr id="27" name="Text 25"/>
          <p:cNvSpPr/>
          <p:nvPr/>
        </p:nvSpPr>
        <p:spPr>
          <a:xfrm>
            <a:off x="3014188" y="3320305"/>
            <a:ext cx="2645501" cy="308610"/>
          </a:xfrm>
          <a:prstGeom prst="rect">
            <a:avLst/>
          </a:prstGeom>
          <a:noFill/>
          <a:ln/>
        </p:spPr>
        <p:txBody>
          <a:bodyPr wrap="square" lIns="0" tIns="9144" rIns="0" bIns="9144" rtlCol="0" anchor="ctr"/>
          <a:lstStyle/>
          <a:p>
            <a:pPr marL="0" indent="0">
              <a:spcBef>
                <a:spcPts val="0"/>
              </a:spcBef>
              <a:spcAft>
                <a:spcPts val="0"/>
              </a:spcAft>
              <a:buNone/>
            </a:pPr>
            <a:r>
              <a:rPr lang="en-US" sz="900">
                <a:solidFill>
                  <a:srgbClr val="1A1A1A"/>
                </a:solidFill>
                <a:latin typeface="Calibri" pitchFamily="34" charset="0"/>
                <a:ea typeface="Calibri" pitchFamily="34" charset="-122"/>
                <a:cs typeface="Calibri" pitchFamily="34" charset="-120"/>
              </a:rPr>
              <a:t>$600M–$1B one-time capex⁴</a:t>
            </a:r>
            <a:endParaRPr lang="en-US" sz="900"/>
          </a:p>
          <a:p>
            <a:pPr marL="0" indent="0">
              <a:spcBef>
                <a:spcPts val="0"/>
              </a:spcBef>
              <a:spcAft>
                <a:spcPts val="0"/>
              </a:spcAft>
              <a:buNone/>
            </a:pPr>
            <a:r>
              <a:rPr lang="en-US" sz="900">
                <a:solidFill>
                  <a:srgbClr val="1A1A1A"/>
                </a:solidFill>
                <a:latin typeface="Calibri" pitchFamily="34" charset="0"/>
                <a:ea typeface="Calibri" pitchFamily="34" charset="-122"/>
                <a:cs typeface="Calibri" pitchFamily="34" charset="-120"/>
              </a:rPr>
              <a:t>~$70–110M / yr ecosystem⁵</a:t>
            </a:r>
            <a:endParaRPr lang="en-US" sz="900"/>
          </a:p>
        </p:txBody>
      </p:sp>
      <p:sp>
        <p:nvSpPr>
          <p:cNvPr id="28" name="Text 26"/>
          <p:cNvSpPr/>
          <p:nvPr/>
        </p:nvSpPr>
        <p:spPr>
          <a:xfrm>
            <a:off x="3014188" y="3678514"/>
            <a:ext cx="2645501" cy="150876"/>
          </a:xfrm>
          <a:prstGeom prst="rect">
            <a:avLst/>
          </a:prstGeom>
          <a:noFill/>
          <a:ln/>
        </p:spPr>
        <p:txBody>
          <a:bodyPr wrap="square" lIns="0" tIns="9144" rIns="0" bIns="9144" rtlCol="0" anchor="ctr"/>
          <a:lstStyle/>
          <a:p>
            <a:pPr marL="0" indent="0">
              <a:spcBef>
                <a:spcPts val="0"/>
              </a:spcBef>
              <a:spcAft>
                <a:spcPts val="0"/>
              </a:spcAft>
              <a:buNone/>
            </a:pPr>
            <a:r>
              <a:rPr lang="en-US" sz="710" b="1" kern="0" spc="200">
                <a:solidFill>
                  <a:srgbClr val="E60012"/>
                </a:solidFill>
                <a:latin typeface="Arial" pitchFamily="34" charset="0"/>
                <a:ea typeface="Arial" pitchFamily="34" charset="-122"/>
                <a:cs typeface="Arial" pitchFamily="34" charset="-120"/>
              </a:rPr>
              <a:t>RESILIENCE</a:t>
            </a:r>
            <a:endParaRPr lang="en-US" sz="800"/>
          </a:p>
        </p:txBody>
      </p:sp>
      <p:sp>
        <p:nvSpPr>
          <p:cNvPr id="29" name="Text 27"/>
          <p:cNvSpPr/>
          <p:nvPr/>
        </p:nvSpPr>
        <p:spPr>
          <a:xfrm>
            <a:off x="3014188" y="3801958"/>
            <a:ext cx="2645501" cy="171450"/>
          </a:xfrm>
          <a:prstGeom prst="rect">
            <a:avLst/>
          </a:prstGeom>
          <a:noFill/>
          <a:ln/>
        </p:spPr>
        <p:txBody>
          <a:bodyPr wrap="square" lIns="0" tIns="9144" rIns="0" bIns="9144" rtlCol="0" anchor="ctr"/>
          <a:lstStyle/>
          <a:p>
            <a:pPr marL="0" indent="0">
              <a:spcBef>
                <a:spcPts val="0"/>
              </a:spcBef>
              <a:spcAft>
                <a:spcPts val="0"/>
              </a:spcAft>
              <a:buNone/>
            </a:pPr>
            <a:r>
              <a:rPr lang="en-US" sz="900">
                <a:solidFill>
                  <a:srgbClr val="1A1A1A"/>
                </a:solidFill>
                <a:latin typeface="Calibri" pitchFamily="34" charset="0"/>
                <a:ea typeface="Calibri" pitchFamily="34" charset="-122"/>
                <a:cs typeface="Calibri" pitchFamily="34" charset="-120"/>
              </a:rPr>
              <a:t>Tariff drag: 6.9% → ~2.8% of revenue⁶</a:t>
            </a:r>
            <a:endParaRPr lang="en-US" sz="900"/>
          </a:p>
        </p:txBody>
      </p:sp>
      <p:sp>
        <p:nvSpPr>
          <p:cNvPr id="30" name="Text 28"/>
          <p:cNvSpPr/>
          <p:nvPr/>
        </p:nvSpPr>
        <p:spPr>
          <a:xfrm>
            <a:off x="3014188" y="4027751"/>
            <a:ext cx="2645501" cy="150876"/>
          </a:xfrm>
          <a:prstGeom prst="rect">
            <a:avLst/>
          </a:prstGeom>
          <a:noFill/>
          <a:ln/>
        </p:spPr>
        <p:txBody>
          <a:bodyPr wrap="square" lIns="0" tIns="9144" rIns="0" bIns="9144" rtlCol="0" anchor="ctr"/>
          <a:lstStyle/>
          <a:p>
            <a:pPr marL="0" indent="0">
              <a:spcBef>
                <a:spcPts val="0"/>
              </a:spcBef>
              <a:spcAft>
                <a:spcPts val="0"/>
              </a:spcAft>
              <a:buNone/>
            </a:pPr>
            <a:r>
              <a:rPr lang="en-US" sz="710" b="1" kern="0" spc="200">
                <a:solidFill>
                  <a:srgbClr val="E60012"/>
                </a:solidFill>
                <a:latin typeface="Arial" pitchFamily="34" charset="0"/>
                <a:ea typeface="Arial" pitchFamily="34" charset="-122"/>
                <a:cs typeface="Arial" pitchFamily="34" charset="-120"/>
              </a:rPr>
              <a:t>RISK REMOVED</a:t>
            </a:r>
            <a:endParaRPr lang="en-US" sz="800"/>
          </a:p>
        </p:txBody>
      </p:sp>
      <p:sp>
        <p:nvSpPr>
          <p:cNvPr id="31" name="Text 29"/>
          <p:cNvSpPr/>
          <p:nvPr/>
        </p:nvSpPr>
        <p:spPr>
          <a:xfrm>
            <a:off x="3014188" y="4151195"/>
            <a:ext cx="2645501" cy="205740"/>
          </a:xfrm>
          <a:prstGeom prst="rect">
            <a:avLst/>
          </a:prstGeom>
          <a:noFill/>
          <a:ln/>
        </p:spPr>
        <p:txBody>
          <a:bodyPr wrap="square" lIns="0" tIns="9144" rIns="0" bIns="9144" rtlCol="0" anchor="ctr"/>
          <a:lstStyle/>
          <a:p>
            <a:pPr marL="0" indent="0">
              <a:spcBef>
                <a:spcPts val="0"/>
              </a:spcBef>
              <a:spcAft>
                <a:spcPts val="0"/>
              </a:spcAft>
              <a:buNone/>
            </a:pPr>
            <a:r>
              <a:rPr lang="en-US" sz="900">
                <a:solidFill>
                  <a:srgbClr val="1A1A1A"/>
                </a:solidFill>
                <a:latin typeface="Calibri" pitchFamily="34" charset="0"/>
                <a:ea typeface="Calibri" pitchFamily="34" charset="-122"/>
                <a:cs typeface="Calibri" pitchFamily="34" charset="-120"/>
              </a:rPr>
              <a:t>Three-region split insulates from bilateral trade shocks</a:t>
            </a:r>
            <a:endParaRPr lang="en-US" sz="900"/>
          </a:p>
        </p:txBody>
      </p:sp>
      <p:sp>
        <p:nvSpPr>
          <p:cNvPr id="32" name="Shape 30"/>
          <p:cNvSpPr/>
          <p:nvPr/>
        </p:nvSpPr>
        <p:spPr>
          <a:xfrm>
            <a:off x="273874" y="4587988"/>
            <a:ext cx="5367528" cy="1248173"/>
          </a:xfrm>
          <a:prstGeom prst="rect">
            <a:avLst/>
          </a:prstGeom>
          <a:solidFill>
            <a:srgbClr val="FFFFFF"/>
          </a:solidFill>
          <a:ln w="12700">
            <a:solidFill>
              <a:srgbClr val="D9D9D9"/>
            </a:solidFill>
            <a:prstDash val="solid"/>
          </a:ln>
        </p:spPr>
        <p:txBody>
          <a:bodyPr tIns="9144" bIns="9144"/>
          <a:lstStyle/>
          <a:p>
            <a:pPr>
              <a:spcBef>
                <a:spcPts val="0"/>
              </a:spcBef>
              <a:spcAft>
                <a:spcPts val="0"/>
              </a:spcAft>
            </a:pPr>
            <a:endParaRPr lang="en-US"/>
          </a:p>
        </p:txBody>
      </p:sp>
      <p:sp>
        <p:nvSpPr>
          <p:cNvPr id="33" name="Shape 31"/>
          <p:cNvSpPr/>
          <p:nvPr/>
        </p:nvSpPr>
        <p:spPr>
          <a:xfrm>
            <a:off x="273874" y="4587988"/>
            <a:ext cx="73152" cy="1248173"/>
          </a:xfrm>
          <a:prstGeom prst="rect">
            <a:avLst/>
          </a:prstGeom>
          <a:solidFill>
            <a:srgbClr val="E60012"/>
          </a:solidFill>
          <a:ln w="12700">
            <a:solidFill>
              <a:srgbClr val="E60012"/>
            </a:solidFill>
            <a:prstDash val="solid"/>
          </a:ln>
        </p:spPr>
        <p:txBody>
          <a:bodyPr tIns="9144" bIns="9144"/>
          <a:lstStyle/>
          <a:p>
            <a:pPr>
              <a:spcBef>
                <a:spcPts val="0"/>
              </a:spcBef>
              <a:spcAft>
                <a:spcPts val="0"/>
              </a:spcAft>
            </a:pPr>
            <a:endParaRPr lang="en-US"/>
          </a:p>
        </p:txBody>
      </p:sp>
      <p:sp>
        <p:nvSpPr>
          <p:cNvPr id="34" name="Text 32"/>
          <p:cNvSpPr/>
          <p:nvPr/>
        </p:nvSpPr>
        <p:spPr>
          <a:xfrm>
            <a:off x="502474" y="4587988"/>
            <a:ext cx="365760" cy="274320"/>
          </a:xfrm>
          <a:prstGeom prst="rect">
            <a:avLst/>
          </a:prstGeom>
          <a:noFill/>
          <a:ln/>
        </p:spPr>
        <p:txBody>
          <a:bodyPr wrap="square" lIns="0" tIns="9144" rIns="0" bIns="9144" rtlCol="0" anchor="ctr"/>
          <a:lstStyle/>
          <a:p>
            <a:pPr marL="0" indent="0">
              <a:spcBef>
                <a:spcPts val="0"/>
              </a:spcBef>
              <a:spcAft>
                <a:spcPts val="0"/>
              </a:spcAft>
              <a:buNone/>
            </a:pPr>
            <a:r>
              <a:rPr lang="en-US" sz="1200" b="1">
                <a:solidFill>
                  <a:srgbClr val="E60012"/>
                </a:solidFill>
                <a:latin typeface="Georgia" pitchFamily="34" charset="0"/>
                <a:ea typeface="Georgia" pitchFamily="34" charset="-122"/>
                <a:cs typeface="Georgia" pitchFamily="34" charset="-120"/>
              </a:rPr>
              <a:t>3</a:t>
            </a:r>
            <a:endParaRPr lang="en-US" sz="1400"/>
          </a:p>
        </p:txBody>
      </p:sp>
      <p:sp>
        <p:nvSpPr>
          <p:cNvPr id="35" name="Text 33"/>
          <p:cNvSpPr/>
          <p:nvPr/>
        </p:nvSpPr>
        <p:spPr>
          <a:xfrm>
            <a:off x="868234" y="4608562"/>
            <a:ext cx="2971800" cy="240030"/>
          </a:xfrm>
          <a:prstGeom prst="rect">
            <a:avLst/>
          </a:prstGeom>
          <a:noFill/>
          <a:ln/>
        </p:spPr>
        <p:txBody>
          <a:bodyPr wrap="square" lIns="0" tIns="9144" rIns="0" bIns="9144" rtlCol="0" anchor="ctr"/>
          <a:lstStyle/>
          <a:p>
            <a:pPr marL="0" indent="0">
              <a:spcBef>
                <a:spcPts val="0"/>
              </a:spcBef>
              <a:spcAft>
                <a:spcPts val="0"/>
              </a:spcAft>
              <a:buNone/>
            </a:pPr>
            <a:r>
              <a:rPr lang="en-US" sz="1000" b="1" kern="0" spc="200">
                <a:solidFill>
                  <a:srgbClr val="1A1A1A"/>
                </a:solidFill>
                <a:latin typeface="Arial" pitchFamily="34" charset="0"/>
                <a:ea typeface="Arial" pitchFamily="34" charset="-122"/>
                <a:cs typeface="Arial" pitchFamily="34" charset="-120"/>
              </a:rPr>
              <a:t>90-DAY RESILIENCE</a:t>
            </a:r>
            <a:endParaRPr lang="en-US" sz="1000"/>
          </a:p>
        </p:txBody>
      </p:sp>
      <p:sp>
        <p:nvSpPr>
          <p:cNvPr id="36" name="Text 34"/>
          <p:cNvSpPr/>
          <p:nvPr/>
        </p:nvSpPr>
        <p:spPr>
          <a:xfrm>
            <a:off x="493330" y="4702288"/>
            <a:ext cx="3337560" cy="480060"/>
          </a:xfrm>
          <a:prstGeom prst="rect">
            <a:avLst/>
          </a:prstGeom>
          <a:noFill/>
          <a:ln/>
        </p:spPr>
        <p:txBody>
          <a:bodyPr wrap="square" lIns="0" tIns="9144" rIns="0" bIns="9144" rtlCol="0" anchor="ctr"/>
          <a:lstStyle/>
          <a:p>
            <a:pPr marL="0" indent="0">
              <a:spcBef>
                <a:spcPts val="0"/>
              </a:spcBef>
              <a:spcAft>
                <a:spcPts val="0"/>
              </a:spcAft>
              <a:buNone/>
            </a:pPr>
            <a:r>
              <a:rPr lang="en-US" sz="2000" b="1">
                <a:solidFill>
                  <a:srgbClr val="E60012"/>
                </a:solidFill>
                <a:latin typeface="Georgia" pitchFamily="34" charset="0"/>
                <a:ea typeface="Georgia" pitchFamily="34" charset="-122"/>
                <a:cs typeface="Georgia" pitchFamily="34" charset="-120"/>
              </a:rPr>
              <a:t>$1.5–4.4B</a:t>
            </a:r>
            <a:endParaRPr lang="en-US" sz="2000"/>
          </a:p>
        </p:txBody>
      </p:sp>
      <p:sp>
        <p:nvSpPr>
          <p:cNvPr id="37" name="Text 35"/>
          <p:cNvSpPr/>
          <p:nvPr/>
        </p:nvSpPr>
        <p:spPr>
          <a:xfrm>
            <a:off x="493330" y="5065761"/>
            <a:ext cx="3474720" cy="349497"/>
          </a:xfrm>
          <a:prstGeom prst="rect">
            <a:avLst/>
          </a:prstGeom>
          <a:noFill/>
          <a:ln/>
        </p:spPr>
        <p:txBody>
          <a:bodyPr wrap="square" lIns="0" tIns="9144" rIns="0" bIns="9144" rtlCol="0" anchor="ctr"/>
          <a:lstStyle/>
          <a:p>
            <a:pPr marL="0" indent="0">
              <a:spcBef>
                <a:spcPts val="0"/>
              </a:spcBef>
              <a:spcAft>
                <a:spcPts val="0"/>
              </a:spcAft>
              <a:buNone/>
            </a:pPr>
            <a:r>
              <a:rPr lang="en-US" sz="1000" i="1">
                <a:solidFill>
                  <a:srgbClr val="1A1A1A"/>
                </a:solidFill>
                <a:latin typeface="Calibri" pitchFamily="34" charset="0"/>
                <a:ea typeface="Calibri" pitchFamily="34" charset="-122"/>
                <a:cs typeface="Calibri" pitchFamily="34" charset="-120"/>
              </a:rPr>
              <a:t>protected per disruption event⁷ </a:t>
            </a:r>
          </a:p>
          <a:p>
            <a:pPr marL="0" indent="0">
              <a:spcBef>
                <a:spcPts val="0"/>
              </a:spcBef>
              <a:spcAft>
                <a:spcPts val="0"/>
              </a:spcAft>
              <a:buNone/>
            </a:pPr>
            <a:r>
              <a:rPr lang="en-US" sz="1000" i="1">
                <a:solidFill>
                  <a:srgbClr val="1A1A1A"/>
                </a:solidFill>
                <a:latin typeface="Calibri" pitchFamily="34" charset="0"/>
                <a:ea typeface="Calibri" pitchFamily="34" charset="-122"/>
                <a:cs typeface="Calibri" pitchFamily="34" charset="-120"/>
              </a:rPr>
              <a:t>~18M SoC units x $15 est. = $275M</a:t>
            </a:r>
            <a:endParaRPr lang="en-US" sz="1000"/>
          </a:p>
        </p:txBody>
      </p:sp>
      <p:sp>
        <p:nvSpPr>
          <p:cNvPr id="39" name="Text 37"/>
          <p:cNvSpPr/>
          <p:nvPr/>
        </p:nvSpPr>
        <p:spPr>
          <a:xfrm>
            <a:off x="2998887" y="4590889"/>
            <a:ext cx="2203505" cy="171450"/>
          </a:xfrm>
          <a:prstGeom prst="rect">
            <a:avLst/>
          </a:prstGeom>
          <a:noFill/>
          <a:ln/>
        </p:spPr>
        <p:txBody>
          <a:bodyPr wrap="square" lIns="0" tIns="9144" rIns="0" bIns="9144" rtlCol="0" anchor="ctr"/>
          <a:lstStyle/>
          <a:p>
            <a:pPr marL="0" indent="0">
              <a:spcBef>
                <a:spcPts val="0"/>
              </a:spcBef>
              <a:spcAft>
                <a:spcPts val="0"/>
              </a:spcAft>
              <a:buNone/>
            </a:pPr>
            <a:r>
              <a:rPr lang="en-US" sz="710" b="1" kern="0" spc="200">
                <a:solidFill>
                  <a:srgbClr val="E60012"/>
                </a:solidFill>
                <a:latin typeface="Arial" pitchFamily="34" charset="0"/>
                <a:ea typeface="Arial" pitchFamily="34" charset="-122"/>
                <a:cs typeface="Arial" pitchFamily="34" charset="-120"/>
              </a:rPr>
              <a:t>COST (ESTIMATED)</a:t>
            </a:r>
            <a:endParaRPr lang="en-US" sz="800"/>
          </a:p>
        </p:txBody>
      </p:sp>
      <p:sp>
        <p:nvSpPr>
          <p:cNvPr id="40" name="Text 38"/>
          <p:cNvSpPr/>
          <p:nvPr/>
        </p:nvSpPr>
        <p:spPr>
          <a:xfrm>
            <a:off x="2998887" y="4692824"/>
            <a:ext cx="2203505" cy="350693"/>
          </a:xfrm>
          <a:prstGeom prst="rect">
            <a:avLst/>
          </a:prstGeom>
          <a:noFill/>
          <a:ln/>
        </p:spPr>
        <p:txBody>
          <a:bodyPr wrap="square" lIns="0" tIns="9144" rIns="0" bIns="9144" rtlCol="0" anchor="ctr"/>
          <a:lstStyle/>
          <a:p>
            <a:pPr marL="0" indent="0">
              <a:spcBef>
                <a:spcPts val="0"/>
              </a:spcBef>
              <a:spcAft>
                <a:spcPts val="0"/>
              </a:spcAft>
              <a:buNone/>
            </a:pPr>
            <a:r>
              <a:rPr lang="en-US" sz="900">
                <a:solidFill>
                  <a:srgbClr val="1A1A1A"/>
                </a:solidFill>
                <a:latin typeface="Calibri" pitchFamily="34" charset="0"/>
                <a:ea typeface="Calibri" pitchFamily="34" charset="-122"/>
                <a:cs typeface="Calibri" pitchFamily="34" charset="-120"/>
              </a:rPr>
              <a:t>~$275M working capital</a:t>
            </a:r>
            <a:endParaRPr lang="en-US" sz="900"/>
          </a:p>
          <a:p>
            <a:pPr marL="0" indent="0">
              <a:spcBef>
                <a:spcPts val="0"/>
              </a:spcBef>
              <a:spcAft>
                <a:spcPts val="0"/>
              </a:spcAft>
              <a:buNone/>
            </a:pPr>
            <a:r>
              <a:rPr lang="en-US" sz="900">
                <a:solidFill>
                  <a:srgbClr val="1A1A1A"/>
                </a:solidFill>
                <a:latin typeface="Calibri" pitchFamily="34" charset="0"/>
                <a:ea typeface="Calibri" pitchFamily="34" charset="-122"/>
                <a:cs typeface="Calibri" pitchFamily="34" charset="-120"/>
              </a:rPr>
              <a:t>$20–30M / yr carrying⁸</a:t>
            </a:r>
            <a:endParaRPr lang="en-US" sz="900"/>
          </a:p>
        </p:txBody>
      </p:sp>
      <p:sp>
        <p:nvSpPr>
          <p:cNvPr id="41" name="Text 39"/>
          <p:cNvSpPr/>
          <p:nvPr/>
        </p:nvSpPr>
        <p:spPr>
          <a:xfrm>
            <a:off x="2990187" y="5093116"/>
            <a:ext cx="2203505" cy="171450"/>
          </a:xfrm>
          <a:prstGeom prst="rect">
            <a:avLst/>
          </a:prstGeom>
          <a:noFill/>
          <a:ln/>
        </p:spPr>
        <p:txBody>
          <a:bodyPr wrap="square" lIns="0" tIns="9144" rIns="0" bIns="9144" rtlCol="0" anchor="ctr"/>
          <a:lstStyle/>
          <a:p>
            <a:pPr marL="0" indent="0">
              <a:spcBef>
                <a:spcPts val="0"/>
              </a:spcBef>
              <a:spcAft>
                <a:spcPts val="0"/>
              </a:spcAft>
              <a:buNone/>
            </a:pPr>
            <a:r>
              <a:rPr lang="en-US" sz="710" b="1" kern="0" spc="200">
                <a:solidFill>
                  <a:srgbClr val="E60012"/>
                </a:solidFill>
                <a:latin typeface="Arial" pitchFamily="34" charset="0"/>
                <a:ea typeface="Arial" pitchFamily="34" charset="-122"/>
                <a:cs typeface="Arial" pitchFamily="34" charset="-120"/>
              </a:rPr>
              <a:t>RESILIENCE</a:t>
            </a:r>
            <a:endParaRPr lang="en-US" sz="800"/>
          </a:p>
        </p:txBody>
      </p:sp>
      <p:sp>
        <p:nvSpPr>
          <p:cNvPr id="42" name="Text 40"/>
          <p:cNvSpPr/>
          <p:nvPr/>
        </p:nvSpPr>
        <p:spPr>
          <a:xfrm>
            <a:off x="2990187" y="5213754"/>
            <a:ext cx="2203505" cy="194830"/>
          </a:xfrm>
          <a:prstGeom prst="rect">
            <a:avLst/>
          </a:prstGeom>
          <a:noFill/>
          <a:ln/>
        </p:spPr>
        <p:txBody>
          <a:bodyPr wrap="square" lIns="0" tIns="9144" rIns="0" bIns="9144" rtlCol="0" anchor="ctr"/>
          <a:lstStyle/>
          <a:p>
            <a:pPr marL="0" indent="0">
              <a:spcBef>
                <a:spcPts val="0"/>
              </a:spcBef>
              <a:spcAft>
                <a:spcPts val="0"/>
              </a:spcAft>
              <a:buNone/>
            </a:pPr>
            <a:r>
              <a:rPr lang="en-US" sz="900">
                <a:solidFill>
                  <a:srgbClr val="1A1A1A"/>
                </a:solidFill>
                <a:latin typeface="Calibri" pitchFamily="34" charset="0"/>
                <a:ea typeface="Calibri" pitchFamily="34" charset="-122"/>
                <a:cs typeface="Calibri" pitchFamily="34" charset="-120"/>
              </a:rPr>
              <a:t>Failover at scale; no JIT bottleneck</a:t>
            </a:r>
            <a:endParaRPr lang="en-US" sz="900"/>
          </a:p>
        </p:txBody>
      </p:sp>
      <p:sp>
        <p:nvSpPr>
          <p:cNvPr id="43" name="Text 41"/>
          <p:cNvSpPr/>
          <p:nvPr/>
        </p:nvSpPr>
        <p:spPr>
          <a:xfrm>
            <a:off x="2998887" y="5415971"/>
            <a:ext cx="2203505" cy="171450"/>
          </a:xfrm>
          <a:prstGeom prst="rect">
            <a:avLst/>
          </a:prstGeom>
          <a:noFill/>
          <a:ln/>
        </p:spPr>
        <p:txBody>
          <a:bodyPr wrap="square" lIns="0" tIns="9144" rIns="0" bIns="9144" rtlCol="0" anchor="ctr"/>
          <a:lstStyle/>
          <a:p>
            <a:pPr marL="0" indent="0">
              <a:spcBef>
                <a:spcPts val="0"/>
              </a:spcBef>
              <a:spcAft>
                <a:spcPts val="0"/>
              </a:spcAft>
              <a:buNone/>
            </a:pPr>
            <a:r>
              <a:rPr lang="en-US" sz="710" b="1" kern="0" spc="200">
                <a:solidFill>
                  <a:srgbClr val="E60012"/>
                </a:solidFill>
                <a:latin typeface="Arial" pitchFamily="34" charset="0"/>
                <a:ea typeface="Arial" pitchFamily="34" charset="-122"/>
                <a:cs typeface="Arial" pitchFamily="34" charset="-120"/>
              </a:rPr>
              <a:t>RISK REMOVED</a:t>
            </a:r>
            <a:endParaRPr lang="en-US" sz="800"/>
          </a:p>
        </p:txBody>
      </p:sp>
      <p:sp>
        <p:nvSpPr>
          <p:cNvPr id="44" name="Text 42"/>
          <p:cNvSpPr/>
          <p:nvPr/>
        </p:nvSpPr>
        <p:spPr>
          <a:xfrm>
            <a:off x="2998887" y="5531934"/>
            <a:ext cx="2203505" cy="233795"/>
          </a:xfrm>
          <a:prstGeom prst="rect">
            <a:avLst/>
          </a:prstGeom>
          <a:noFill/>
          <a:ln/>
        </p:spPr>
        <p:txBody>
          <a:bodyPr wrap="square" lIns="0" tIns="9144" rIns="0" bIns="9144" rtlCol="0" anchor="ctr"/>
          <a:lstStyle/>
          <a:p>
            <a:pPr marL="0" indent="0">
              <a:spcBef>
                <a:spcPts val="0"/>
              </a:spcBef>
              <a:spcAft>
                <a:spcPts val="0"/>
              </a:spcAft>
              <a:buNone/>
            </a:pPr>
            <a:r>
              <a:rPr lang="en-US" sz="900">
                <a:solidFill>
                  <a:srgbClr val="1A1A1A"/>
                </a:solidFill>
                <a:latin typeface="Calibri" pitchFamily="34" charset="0"/>
                <a:ea typeface="Calibri" pitchFamily="34" charset="-122"/>
                <a:cs typeface="Calibri" pitchFamily="34" charset="-120"/>
              </a:rPr>
              <a:t>Closes the 2022 chip-shortage failure mode⁹</a:t>
            </a:r>
            <a:endParaRPr lang="en-US" sz="900"/>
          </a:p>
        </p:txBody>
      </p:sp>
      <p:sp>
        <p:nvSpPr>
          <p:cNvPr id="48" name="Text 46"/>
          <p:cNvSpPr/>
          <p:nvPr/>
        </p:nvSpPr>
        <p:spPr>
          <a:xfrm>
            <a:off x="548640" y="6473952"/>
            <a:ext cx="11064240" cy="274320"/>
          </a:xfrm>
          <a:prstGeom prst="rect">
            <a:avLst/>
          </a:prstGeom>
          <a:noFill/>
          <a:ln/>
        </p:spPr>
        <p:txBody>
          <a:bodyPr wrap="square" lIns="0" tIns="9144" rIns="0" bIns="9144" rtlCol="0" anchor="ctr"/>
          <a:lstStyle/>
          <a:p>
            <a:pPr marL="0" indent="0">
              <a:spcBef>
                <a:spcPts val="0"/>
              </a:spcBef>
              <a:spcAft>
                <a:spcPts val="0"/>
              </a:spcAft>
              <a:buNone/>
            </a:pPr>
            <a:r>
              <a:rPr lang="en-US" sz="900" i="1">
                <a:solidFill>
                  <a:srgbClr val="5A5A5A"/>
                </a:solidFill>
                <a:latin typeface="Calibri" pitchFamily="34" charset="0"/>
              </a:rPr>
              <a:t>¹ </a:t>
            </a:r>
            <a:r>
              <a:rPr lang="en-US" sz="900" i="1" err="1">
                <a:solidFill>
                  <a:srgbClr val="5A5A5A"/>
                </a:solidFill>
                <a:latin typeface="Calibri" pitchFamily="34" charset="0"/>
              </a:rPr>
              <a:t>AnySilicon</a:t>
            </a:r>
            <a:r>
              <a:rPr lang="en-US" sz="900" i="1">
                <a:solidFill>
                  <a:srgbClr val="5A5A5A"/>
                </a:solidFill>
                <a:latin typeface="Calibri" pitchFamily="34" charset="0"/>
              </a:rPr>
              <a:t> SoC NRE benchmark · ² Industry premium for split-volume orders · ³ </a:t>
            </a:r>
            <a:r>
              <a:rPr lang="en-US" sz="900" i="1" err="1">
                <a:solidFill>
                  <a:srgbClr val="5A5A5A"/>
                </a:solidFill>
                <a:latin typeface="Calibri" pitchFamily="34" charset="0"/>
              </a:rPr>
              <a:t>PatSnap</a:t>
            </a:r>
            <a:r>
              <a:rPr lang="en-US" sz="900" i="1">
                <a:solidFill>
                  <a:srgbClr val="5A5A5A"/>
                </a:solidFill>
                <a:latin typeface="Calibri" pitchFamily="34" charset="0"/>
              </a:rPr>
              <a:t> dual-source recovery framework · ⁴ Foxconn Chihuahua $500M precedent (</a:t>
            </a:r>
            <a:r>
              <a:rPr lang="en-US" sz="900" i="1" err="1">
                <a:solidFill>
                  <a:srgbClr val="5A5A5A"/>
                </a:solidFill>
                <a:latin typeface="Calibri" pitchFamily="34" charset="0"/>
              </a:rPr>
              <a:t>FreightWaves</a:t>
            </a:r>
            <a:r>
              <a:rPr lang="en-US" sz="900" i="1">
                <a:solidFill>
                  <a:srgbClr val="5A5A5A"/>
                </a:solidFill>
                <a:latin typeface="Calibri" pitchFamily="34" charset="0"/>
              </a:rPr>
              <a:t>, 2023) · ⁵ Vietnam vs. Mexico ecosystem maturity gap · ⁶ Calculated from Nintendo FY25 + Bloomberg tariff data · ⁷ Sensitivity: 25–75% production loss assumption · ⁸ APQC inventory carrying cost benchmark · ⁹ Nintendo Q1 FY23: −22.9% units, −15% profits · ¹⁰ Nvidia/Qualcomm dual-foundry precedent (American Affairs, May 2025)</a:t>
            </a:r>
          </a:p>
        </p:txBody>
      </p:sp>
      <p:sp>
        <p:nvSpPr>
          <p:cNvPr id="82" name="TextBox 81"/>
          <p:cNvSpPr txBox="1"/>
          <p:nvPr/>
        </p:nvSpPr>
        <p:spPr>
          <a:xfrm>
            <a:off x="3386899" y="6016752"/>
            <a:ext cx="5351144" cy="246221"/>
          </a:xfrm>
          <a:prstGeom prst="rect">
            <a:avLst/>
          </a:prstGeom>
          <a:noFill/>
        </p:spPr>
        <p:txBody>
          <a:bodyPr wrap="none">
            <a:spAutoFit/>
          </a:bodyPr>
          <a:lstStyle/>
          <a:p>
            <a:pPr algn="ctr"/>
            <a:r>
              <a:rPr lang="en-US" sz="1000"/>
              <a:t>ROI ~41% · NPV ~+$1.4B (10-yr, 8% disc.) · 3-yr payback · $1.5–4.4B protected per event</a:t>
            </a:r>
            <a:endParaRPr sz="1000">
              <a:solidFill>
                <a:srgbClr val="1A1A1A"/>
              </a:solidFill>
              <a:latin typeface="Calibri"/>
            </a:endParaRPr>
          </a:p>
        </p:txBody>
      </p:sp>
      <p:graphicFrame>
        <p:nvGraphicFramePr>
          <p:cNvPr id="45" name="Chart">
            <a:extLst>
              <a:ext uri="{FF2B5EF4-FFF2-40B4-BE49-F238E27FC236}">
                <a16:creationId xmlns:a16="http://schemas.microsoft.com/office/drawing/2014/main" id="{00000000-0008-0000-0000-000002000000}"/>
              </a:ext>
            </a:extLst>
          </p:cNvPr>
          <p:cNvGraphicFramePr>
            <a:graphicFrameLocks/>
          </p:cNvGraphicFramePr>
          <p:nvPr/>
        </p:nvGraphicFramePr>
        <p:xfrm>
          <a:off x="5769864" y="1940363"/>
          <a:ext cx="6006846" cy="348905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135476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548640" y="274320"/>
            <a:ext cx="7315200" cy="274320"/>
          </a:xfrm>
          <a:prstGeom prst="rect">
            <a:avLst/>
          </a:prstGeom>
          <a:noFill/>
          <a:ln/>
        </p:spPr>
        <p:txBody>
          <a:bodyPr wrap="square" lIns="0" tIns="0" rIns="0" bIns="0" rtlCol="0" anchor="ctr"/>
          <a:lstStyle/>
          <a:p>
            <a:pPr marL="0" indent="0">
              <a:buNone/>
            </a:pPr>
            <a:r>
              <a:rPr lang="en-US" sz="1100" b="1" kern="0" spc="400">
                <a:solidFill>
                  <a:srgbClr val="E60012"/>
                </a:solidFill>
                <a:latin typeface="Arial" pitchFamily="34" charset="0"/>
                <a:ea typeface="Arial" pitchFamily="34" charset="-122"/>
                <a:cs typeface="Arial" pitchFamily="34" charset="-120"/>
              </a:rPr>
              <a:t>CONCLUSION</a:t>
            </a:r>
            <a:endParaRPr lang="en-US" sz="1100"/>
          </a:p>
        </p:txBody>
      </p:sp>
      <p:sp>
        <p:nvSpPr>
          <p:cNvPr id="4" name="Text 2"/>
          <p:cNvSpPr/>
          <p:nvPr/>
        </p:nvSpPr>
        <p:spPr>
          <a:xfrm>
            <a:off x="548640" y="594360"/>
            <a:ext cx="11064240" cy="777240"/>
          </a:xfrm>
          <a:prstGeom prst="rect">
            <a:avLst/>
          </a:prstGeom>
          <a:noFill/>
          <a:ln/>
        </p:spPr>
        <p:txBody>
          <a:bodyPr wrap="square" lIns="0" tIns="0" rIns="0" bIns="0" rtlCol="0" anchor="ctr"/>
          <a:lstStyle/>
          <a:p>
            <a:pPr marL="0" indent="0">
              <a:buNone/>
            </a:pPr>
            <a:r>
              <a:rPr lang="en-US" sz="2800" b="1">
                <a:solidFill>
                  <a:srgbClr val="1A1A1A"/>
                </a:solidFill>
                <a:latin typeface="Georgia" pitchFamily="34" charset="0"/>
                <a:ea typeface="Georgia" pitchFamily="34" charset="-122"/>
                <a:cs typeface="Georgia" pitchFamily="34" charset="-120"/>
              </a:rPr>
              <a:t>Three recommendations for Nintendo in 2035.</a:t>
            </a:r>
            <a:endParaRPr lang="en-US" sz="2800"/>
          </a:p>
        </p:txBody>
      </p:sp>
      <p:sp>
        <p:nvSpPr>
          <p:cNvPr id="5" name="Text 3"/>
          <p:cNvSpPr/>
          <p:nvPr/>
        </p:nvSpPr>
        <p:spPr>
          <a:xfrm>
            <a:off x="548640" y="1417320"/>
            <a:ext cx="11064240" cy="320040"/>
          </a:xfrm>
          <a:prstGeom prst="rect">
            <a:avLst/>
          </a:prstGeom>
          <a:noFill/>
          <a:ln/>
        </p:spPr>
        <p:txBody>
          <a:bodyPr wrap="square" lIns="0" tIns="0" rIns="0" bIns="0" rtlCol="0" anchor="ctr"/>
          <a:lstStyle/>
          <a:p>
            <a:pPr marL="0" indent="0">
              <a:buNone/>
            </a:pPr>
            <a:r>
              <a:rPr lang="en-US" sz="1200" i="1">
                <a:solidFill>
                  <a:srgbClr val="5A5A5A"/>
                </a:solidFill>
                <a:latin typeface="Calibri" pitchFamily="34" charset="0"/>
                <a:ea typeface="Calibri" pitchFamily="34" charset="-122"/>
                <a:cs typeface="Calibri" pitchFamily="34" charset="-120"/>
              </a:rPr>
              <a:t>One supply chain · One sustainability · One workforce. All three are needed; none stands alone.</a:t>
            </a:r>
            <a:endParaRPr lang="en-US" sz="1200"/>
          </a:p>
        </p:txBody>
      </p:sp>
      <p:sp>
        <p:nvSpPr>
          <p:cNvPr id="6" name="Shape 4"/>
          <p:cNvSpPr/>
          <p:nvPr/>
        </p:nvSpPr>
        <p:spPr>
          <a:xfrm>
            <a:off x="548640" y="2011680"/>
            <a:ext cx="3703320" cy="3657600"/>
          </a:xfrm>
          <a:prstGeom prst="rect">
            <a:avLst/>
          </a:prstGeom>
          <a:solidFill>
            <a:srgbClr val="FFFFFF"/>
          </a:solidFill>
          <a:ln w="12700">
            <a:solidFill>
              <a:srgbClr val="D9D9D9"/>
            </a:solidFill>
            <a:prstDash val="solid"/>
          </a:ln>
        </p:spPr>
        <p:txBody>
          <a:bodyPr/>
          <a:lstStyle/>
          <a:p>
            <a:endParaRPr lang="en-US"/>
          </a:p>
        </p:txBody>
      </p:sp>
      <p:sp>
        <p:nvSpPr>
          <p:cNvPr id="7" name="Shape 5"/>
          <p:cNvSpPr/>
          <p:nvPr/>
        </p:nvSpPr>
        <p:spPr>
          <a:xfrm>
            <a:off x="548640" y="2011680"/>
            <a:ext cx="3703320" cy="411480"/>
          </a:xfrm>
          <a:prstGeom prst="rect">
            <a:avLst/>
          </a:prstGeom>
          <a:solidFill>
            <a:srgbClr val="E60012"/>
          </a:solidFill>
          <a:ln w="12700">
            <a:solidFill>
              <a:srgbClr val="E60012"/>
            </a:solidFill>
            <a:prstDash val="solid"/>
          </a:ln>
        </p:spPr>
        <p:txBody>
          <a:bodyPr/>
          <a:lstStyle/>
          <a:p>
            <a:endParaRPr lang="en-US"/>
          </a:p>
        </p:txBody>
      </p:sp>
      <p:sp>
        <p:nvSpPr>
          <p:cNvPr id="8" name="Text 6"/>
          <p:cNvSpPr/>
          <p:nvPr/>
        </p:nvSpPr>
        <p:spPr>
          <a:xfrm>
            <a:off x="777240" y="2075688"/>
            <a:ext cx="3246120" cy="274320"/>
          </a:xfrm>
          <a:prstGeom prst="rect">
            <a:avLst/>
          </a:prstGeom>
          <a:noFill/>
          <a:ln/>
        </p:spPr>
        <p:txBody>
          <a:bodyPr wrap="square" lIns="0" tIns="0" rIns="0" bIns="0" rtlCol="0" anchor="ctr"/>
          <a:lstStyle/>
          <a:p>
            <a:pPr marL="0" indent="0">
              <a:buNone/>
            </a:pPr>
            <a:r>
              <a:rPr lang="en-US" sz="1100" b="1" kern="0" spc="400">
                <a:solidFill>
                  <a:srgbClr val="FFFFFF"/>
                </a:solidFill>
                <a:latin typeface="Arial" pitchFamily="34" charset="0"/>
                <a:ea typeface="Arial" pitchFamily="34" charset="-122"/>
                <a:cs typeface="Arial" pitchFamily="34" charset="-120"/>
              </a:rPr>
              <a:t>SUPPLY CHAIN</a:t>
            </a:r>
            <a:endParaRPr lang="en-US" sz="1100"/>
          </a:p>
        </p:txBody>
      </p:sp>
      <p:sp>
        <p:nvSpPr>
          <p:cNvPr id="9" name="Text 7"/>
          <p:cNvSpPr/>
          <p:nvPr/>
        </p:nvSpPr>
        <p:spPr>
          <a:xfrm>
            <a:off x="777240" y="2606040"/>
            <a:ext cx="731520" cy="914400"/>
          </a:xfrm>
          <a:prstGeom prst="rect">
            <a:avLst/>
          </a:prstGeom>
          <a:noFill/>
          <a:ln/>
        </p:spPr>
        <p:txBody>
          <a:bodyPr wrap="square" lIns="0" tIns="0" rIns="0" bIns="0" rtlCol="0" anchor="ctr"/>
          <a:lstStyle/>
          <a:p>
            <a:pPr marL="0" indent="0">
              <a:buNone/>
            </a:pPr>
            <a:r>
              <a:rPr lang="en-US" sz="6400" b="1">
                <a:solidFill>
                  <a:srgbClr val="E60012"/>
                </a:solidFill>
                <a:latin typeface="Georgia" pitchFamily="34" charset="0"/>
                <a:ea typeface="Georgia" pitchFamily="34" charset="-122"/>
                <a:cs typeface="Georgia" pitchFamily="34" charset="-120"/>
              </a:rPr>
              <a:t>1</a:t>
            </a:r>
            <a:endParaRPr lang="en-US" sz="6400"/>
          </a:p>
        </p:txBody>
      </p:sp>
      <p:sp>
        <p:nvSpPr>
          <p:cNvPr id="10" name="Text 8"/>
          <p:cNvSpPr/>
          <p:nvPr/>
        </p:nvSpPr>
        <p:spPr>
          <a:xfrm>
            <a:off x="777240" y="3611880"/>
            <a:ext cx="3246120" cy="777240"/>
          </a:xfrm>
          <a:prstGeom prst="rect">
            <a:avLst/>
          </a:prstGeom>
          <a:noFill/>
          <a:ln/>
        </p:spPr>
        <p:txBody>
          <a:bodyPr wrap="square" lIns="0" tIns="0" rIns="0" bIns="0" rtlCol="0" anchor="ctr"/>
          <a:lstStyle/>
          <a:p>
            <a:pPr marL="0" indent="0">
              <a:buNone/>
            </a:pPr>
            <a:r>
              <a:rPr lang="en-US" sz="1500" b="1">
                <a:solidFill>
                  <a:srgbClr val="1A1A1A"/>
                </a:solidFill>
                <a:latin typeface="Georgia" pitchFamily="34" charset="0"/>
                <a:ea typeface="Georgia" pitchFamily="34" charset="-122"/>
                <a:cs typeface="Georgia" pitchFamily="34" charset="-120"/>
              </a:rPr>
              <a:t>Dual-source the chip. Three-region the assembly.</a:t>
            </a:r>
            <a:endParaRPr lang="en-US" sz="1500"/>
          </a:p>
        </p:txBody>
      </p:sp>
      <p:sp>
        <p:nvSpPr>
          <p:cNvPr id="11" name="Text 9"/>
          <p:cNvSpPr/>
          <p:nvPr/>
        </p:nvSpPr>
        <p:spPr>
          <a:xfrm>
            <a:off x="777240" y="4434840"/>
            <a:ext cx="3246120" cy="640080"/>
          </a:xfrm>
          <a:prstGeom prst="rect">
            <a:avLst/>
          </a:prstGeom>
          <a:noFill/>
          <a:ln/>
        </p:spPr>
        <p:txBody>
          <a:bodyPr wrap="square" lIns="0" tIns="0" rIns="0" bIns="0" rtlCol="0" anchor="ctr"/>
          <a:lstStyle/>
          <a:p>
            <a:r>
              <a:rPr lang="en-US" sz="1000"/>
              <a:t>Dual-source SoC at 65/35. Vietnam + Mexico + India assembly</a:t>
            </a:r>
          </a:p>
        </p:txBody>
      </p:sp>
      <p:sp>
        <p:nvSpPr>
          <p:cNvPr id="12" name="Shape 10"/>
          <p:cNvSpPr/>
          <p:nvPr/>
        </p:nvSpPr>
        <p:spPr>
          <a:xfrm>
            <a:off x="777240" y="5303520"/>
            <a:ext cx="3246120" cy="0"/>
          </a:xfrm>
          <a:prstGeom prst="line">
            <a:avLst/>
          </a:prstGeom>
          <a:noFill/>
          <a:ln w="9525">
            <a:solidFill>
              <a:srgbClr val="D9D9D9"/>
            </a:solidFill>
            <a:prstDash val="solid"/>
          </a:ln>
        </p:spPr>
        <p:txBody>
          <a:bodyPr/>
          <a:lstStyle/>
          <a:p>
            <a:endParaRPr lang="en-US"/>
          </a:p>
        </p:txBody>
      </p:sp>
      <p:sp>
        <p:nvSpPr>
          <p:cNvPr id="13" name="Text 11"/>
          <p:cNvSpPr/>
          <p:nvPr/>
        </p:nvSpPr>
        <p:spPr>
          <a:xfrm>
            <a:off x="777240" y="5376672"/>
            <a:ext cx="3246120" cy="256032"/>
          </a:xfrm>
          <a:prstGeom prst="rect">
            <a:avLst/>
          </a:prstGeom>
          <a:noFill/>
          <a:ln/>
        </p:spPr>
        <p:txBody>
          <a:bodyPr wrap="square" lIns="0" tIns="0" rIns="0" bIns="0" rtlCol="0" anchor="ctr"/>
          <a:lstStyle/>
          <a:p>
            <a:pPr marL="0" indent="0">
              <a:buNone/>
            </a:pPr>
            <a:r>
              <a:rPr lang="en-US" sz="1000" b="1" i="1">
                <a:solidFill>
                  <a:srgbClr val="E60012"/>
                </a:solidFill>
                <a:latin typeface="Calibri" pitchFamily="34" charset="0"/>
                <a:ea typeface="Calibri" pitchFamily="34" charset="-122"/>
                <a:cs typeface="Calibri" pitchFamily="34" charset="-120"/>
              </a:rPr>
              <a:t>$320M/yr savings · 3-yr payback</a:t>
            </a:r>
            <a:endParaRPr lang="en-US" sz="1000"/>
          </a:p>
        </p:txBody>
      </p:sp>
      <p:sp>
        <p:nvSpPr>
          <p:cNvPr id="14" name="Shape 12"/>
          <p:cNvSpPr/>
          <p:nvPr/>
        </p:nvSpPr>
        <p:spPr>
          <a:xfrm>
            <a:off x="4389120" y="2011680"/>
            <a:ext cx="3703320" cy="3657600"/>
          </a:xfrm>
          <a:prstGeom prst="rect">
            <a:avLst/>
          </a:prstGeom>
          <a:solidFill>
            <a:srgbClr val="FFFFFF"/>
          </a:solidFill>
          <a:ln w="12700">
            <a:solidFill>
              <a:srgbClr val="D9D9D9"/>
            </a:solidFill>
            <a:prstDash val="solid"/>
          </a:ln>
        </p:spPr>
        <p:txBody>
          <a:bodyPr/>
          <a:lstStyle/>
          <a:p>
            <a:endParaRPr lang="en-US"/>
          </a:p>
        </p:txBody>
      </p:sp>
      <p:sp>
        <p:nvSpPr>
          <p:cNvPr id="15" name="Shape 13"/>
          <p:cNvSpPr/>
          <p:nvPr/>
        </p:nvSpPr>
        <p:spPr>
          <a:xfrm>
            <a:off x="4389120" y="2011680"/>
            <a:ext cx="3703320" cy="411480"/>
          </a:xfrm>
          <a:prstGeom prst="rect">
            <a:avLst/>
          </a:prstGeom>
          <a:solidFill>
            <a:srgbClr val="E60012"/>
          </a:solidFill>
          <a:ln w="12700">
            <a:solidFill>
              <a:srgbClr val="E60012"/>
            </a:solidFill>
            <a:prstDash val="solid"/>
          </a:ln>
        </p:spPr>
        <p:txBody>
          <a:bodyPr/>
          <a:lstStyle/>
          <a:p>
            <a:endParaRPr lang="en-US"/>
          </a:p>
        </p:txBody>
      </p:sp>
      <p:sp>
        <p:nvSpPr>
          <p:cNvPr id="16" name="Text 14"/>
          <p:cNvSpPr/>
          <p:nvPr/>
        </p:nvSpPr>
        <p:spPr>
          <a:xfrm>
            <a:off x="4617720" y="2075688"/>
            <a:ext cx="3246120" cy="274320"/>
          </a:xfrm>
          <a:prstGeom prst="rect">
            <a:avLst/>
          </a:prstGeom>
          <a:noFill/>
          <a:ln/>
        </p:spPr>
        <p:txBody>
          <a:bodyPr wrap="square" lIns="0" tIns="0" rIns="0" bIns="0" rtlCol="0" anchor="ctr"/>
          <a:lstStyle/>
          <a:p>
            <a:pPr marL="0" indent="0">
              <a:buNone/>
            </a:pPr>
            <a:r>
              <a:rPr lang="en-US" sz="1100" b="1" kern="0" spc="400">
                <a:solidFill>
                  <a:srgbClr val="FFFFFF"/>
                </a:solidFill>
                <a:latin typeface="Arial" pitchFamily="34" charset="0"/>
                <a:ea typeface="Arial" pitchFamily="34" charset="-122"/>
                <a:cs typeface="Arial" pitchFamily="34" charset="-120"/>
              </a:rPr>
              <a:t>SUSTAINABILITY</a:t>
            </a:r>
            <a:endParaRPr lang="en-US" sz="1100"/>
          </a:p>
        </p:txBody>
      </p:sp>
      <p:sp>
        <p:nvSpPr>
          <p:cNvPr id="17" name="Text 15"/>
          <p:cNvSpPr/>
          <p:nvPr/>
        </p:nvSpPr>
        <p:spPr>
          <a:xfrm>
            <a:off x="4617720" y="2606040"/>
            <a:ext cx="731520" cy="914400"/>
          </a:xfrm>
          <a:prstGeom prst="rect">
            <a:avLst/>
          </a:prstGeom>
          <a:noFill/>
          <a:ln/>
        </p:spPr>
        <p:txBody>
          <a:bodyPr wrap="square" lIns="0" tIns="0" rIns="0" bIns="0" rtlCol="0" anchor="ctr"/>
          <a:lstStyle/>
          <a:p>
            <a:pPr marL="0" indent="0">
              <a:buNone/>
            </a:pPr>
            <a:r>
              <a:rPr lang="en-US" sz="6400" b="1">
                <a:solidFill>
                  <a:srgbClr val="E60012"/>
                </a:solidFill>
                <a:latin typeface="Georgia" pitchFamily="34" charset="0"/>
                <a:ea typeface="Georgia" pitchFamily="34" charset="-122"/>
                <a:cs typeface="Georgia" pitchFamily="34" charset="-120"/>
              </a:rPr>
              <a:t>2</a:t>
            </a:r>
            <a:endParaRPr lang="en-US" sz="6400"/>
          </a:p>
        </p:txBody>
      </p:sp>
      <p:sp>
        <p:nvSpPr>
          <p:cNvPr id="18" name="Text 16"/>
          <p:cNvSpPr/>
          <p:nvPr/>
        </p:nvSpPr>
        <p:spPr>
          <a:xfrm>
            <a:off x="4617720" y="3611880"/>
            <a:ext cx="3246120" cy="777240"/>
          </a:xfrm>
          <a:prstGeom prst="rect">
            <a:avLst/>
          </a:prstGeom>
          <a:noFill/>
          <a:ln/>
        </p:spPr>
        <p:txBody>
          <a:bodyPr wrap="square" lIns="0" tIns="0" rIns="0" bIns="0" rtlCol="0" anchor="ctr"/>
          <a:lstStyle/>
          <a:p>
            <a:pPr marL="0" indent="0">
              <a:buNone/>
            </a:pPr>
            <a:r>
              <a:rPr lang="en-US" sz="1500" b="1">
                <a:solidFill>
                  <a:srgbClr val="1A1A1A"/>
                </a:solidFill>
                <a:latin typeface="Georgia" pitchFamily="34" charset="0"/>
                <a:ea typeface="Georgia" pitchFamily="34" charset="-122"/>
                <a:cs typeface="Georgia" pitchFamily="34" charset="-120"/>
              </a:rPr>
              <a:t>Bind suppliers to SBTi 1.5°C targets.</a:t>
            </a:r>
            <a:endParaRPr lang="en-US" sz="1500"/>
          </a:p>
        </p:txBody>
      </p:sp>
      <p:sp>
        <p:nvSpPr>
          <p:cNvPr id="19" name="Text 17"/>
          <p:cNvSpPr/>
          <p:nvPr/>
        </p:nvSpPr>
        <p:spPr>
          <a:xfrm>
            <a:off x="4617720" y="4434840"/>
            <a:ext cx="3246120" cy="640080"/>
          </a:xfrm>
          <a:prstGeom prst="rect">
            <a:avLst/>
          </a:prstGeom>
          <a:noFill/>
          <a:ln/>
        </p:spPr>
        <p:txBody>
          <a:bodyPr wrap="square" lIns="0" tIns="0" rIns="0" bIns="0" rtlCol="0" anchor="ctr"/>
          <a:lstStyle/>
          <a:p>
            <a:r>
              <a:rPr lang="en-US" sz="1000">
                <a:ea typeface="Open Sans"/>
                <a:cs typeface="Open Sans"/>
              </a:rPr>
              <a:t>99.3% of Nintendo's emissions are Scope 3, from suppliers. EU CSRD is binding on Nintendo's 26% European revenue. Closed-loop cobalt and lithium battery recovery. Xbox's right-to-repair model is the benchmark.</a:t>
            </a:r>
          </a:p>
        </p:txBody>
      </p:sp>
      <p:sp>
        <p:nvSpPr>
          <p:cNvPr id="20" name="Shape 18"/>
          <p:cNvSpPr/>
          <p:nvPr/>
        </p:nvSpPr>
        <p:spPr>
          <a:xfrm>
            <a:off x="4617720" y="5303520"/>
            <a:ext cx="3246120" cy="0"/>
          </a:xfrm>
          <a:prstGeom prst="line">
            <a:avLst/>
          </a:prstGeom>
          <a:noFill/>
          <a:ln w="9525">
            <a:solidFill>
              <a:srgbClr val="D9D9D9"/>
            </a:solidFill>
            <a:prstDash val="solid"/>
          </a:ln>
        </p:spPr>
        <p:txBody>
          <a:bodyPr/>
          <a:lstStyle/>
          <a:p>
            <a:endParaRPr lang="en-US"/>
          </a:p>
        </p:txBody>
      </p:sp>
      <p:sp>
        <p:nvSpPr>
          <p:cNvPr id="21" name="Text 19"/>
          <p:cNvSpPr/>
          <p:nvPr/>
        </p:nvSpPr>
        <p:spPr>
          <a:xfrm>
            <a:off x="4617720" y="5376672"/>
            <a:ext cx="3246120" cy="256032"/>
          </a:xfrm>
          <a:prstGeom prst="rect">
            <a:avLst/>
          </a:prstGeom>
          <a:noFill/>
          <a:ln/>
        </p:spPr>
        <p:txBody>
          <a:bodyPr wrap="square" lIns="0" tIns="0" rIns="0" bIns="0" rtlCol="0" anchor="ctr"/>
          <a:lstStyle/>
          <a:p>
            <a:pPr marL="0" indent="0">
              <a:buNone/>
            </a:pPr>
            <a:r>
              <a:rPr lang="en-US" sz="1000" b="1" i="1">
                <a:solidFill>
                  <a:srgbClr val="E60012"/>
                </a:solidFill>
                <a:latin typeface="Calibri" pitchFamily="34" charset="0"/>
                <a:ea typeface="Calibri" pitchFamily="34" charset="-122"/>
                <a:cs typeface="Calibri" pitchFamily="34" charset="-120"/>
              </a:rPr>
              <a:t>60% proposed target for Scope 3 cut by 2035</a:t>
            </a:r>
            <a:endParaRPr lang="en-US" sz="1000"/>
          </a:p>
        </p:txBody>
      </p:sp>
      <p:sp>
        <p:nvSpPr>
          <p:cNvPr id="22" name="Shape 20"/>
          <p:cNvSpPr/>
          <p:nvPr/>
        </p:nvSpPr>
        <p:spPr>
          <a:xfrm>
            <a:off x="8229600" y="2011680"/>
            <a:ext cx="3703320" cy="3657600"/>
          </a:xfrm>
          <a:prstGeom prst="rect">
            <a:avLst/>
          </a:prstGeom>
          <a:solidFill>
            <a:srgbClr val="FFFFFF"/>
          </a:solidFill>
          <a:ln w="12700">
            <a:solidFill>
              <a:srgbClr val="D9D9D9"/>
            </a:solidFill>
            <a:prstDash val="solid"/>
          </a:ln>
        </p:spPr>
        <p:txBody>
          <a:bodyPr/>
          <a:lstStyle/>
          <a:p>
            <a:endParaRPr lang="en-US"/>
          </a:p>
        </p:txBody>
      </p:sp>
      <p:sp>
        <p:nvSpPr>
          <p:cNvPr id="23" name="Shape 21"/>
          <p:cNvSpPr/>
          <p:nvPr/>
        </p:nvSpPr>
        <p:spPr>
          <a:xfrm>
            <a:off x="8229600" y="2011680"/>
            <a:ext cx="3703320" cy="411480"/>
          </a:xfrm>
          <a:prstGeom prst="rect">
            <a:avLst/>
          </a:prstGeom>
          <a:solidFill>
            <a:srgbClr val="E60012"/>
          </a:solidFill>
          <a:ln w="12700">
            <a:solidFill>
              <a:srgbClr val="E60012"/>
            </a:solidFill>
            <a:prstDash val="solid"/>
          </a:ln>
        </p:spPr>
        <p:txBody>
          <a:bodyPr/>
          <a:lstStyle/>
          <a:p>
            <a:endParaRPr lang="en-US"/>
          </a:p>
        </p:txBody>
      </p:sp>
      <p:sp>
        <p:nvSpPr>
          <p:cNvPr id="24" name="Text 22"/>
          <p:cNvSpPr/>
          <p:nvPr/>
        </p:nvSpPr>
        <p:spPr>
          <a:xfrm>
            <a:off x="8458200" y="2075688"/>
            <a:ext cx="3246120" cy="274320"/>
          </a:xfrm>
          <a:prstGeom prst="rect">
            <a:avLst/>
          </a:prstGeom>
          <a:noFill/>
          <a:ln/>
        </p:spPr>
        <p:txBody>
          <a:bodyPr wrap="square" lIns="0" tIns="0" rIns="0" bIns="0" rtlCol="0" anchor="ctr"/>
          <a:lstStyle/>
          <a:p>
            <a:pPr marL="0" indent="0">
              <a:buNone/>
            </a:pPr>
            <a:r>
              <a:rPr lang="en-US" sz="1100" b="1" kern="0" spc="400">
                <a:solidFill>
                  <a:srgbClr val="FFFFFF"/>
                </a:solidFill>
                <a:latin typeface="Arial" pitchFamily="34" charset="0"/>
                <a:ea typeface="Arial" pitchFamily="34" charset="-122"/>
                <a:cs typeface="Arial" pitchFamily="34" charset="-120"/>
              </a:rPr>
              <a:t>WORKFORCE</a:t>
            </a:r>
            <a:endParaRPr lang="en-US" sz="1100"/>
          </a:p>
        </p:txBody>
      </p:sp>
      <p:sp>
        <p:nvSpPr>
          <p:cNvPr id="25" name="Text 23"/>
          <p:cNvSpPr/>
          <p:nvPr/>
        </p:nvSpPr>
        <p:spPr>
          <a:xfrm>
            <a:off x="8458200" y="2606040"/>
            <a:ext cx="731520" cy="914400"/>
          </a:xfrm>
          <a:prstGeom prst="rect">
            <a:avLst/>
          </a:prstGeom>
          <a:noFill/>
          <a:ln/>
        </p:spPr>
        <p:txBody>
          <a:bodyPr wrap="square" lIns="0" tIns="0" rIns="0" bIns="0" rtlCol="0" anchor="ctr"/>
          <a:lstStyle/>
          <a:p>
            <a:pPr marL="0" indent="0">
              <a:buNone/>
            </a:pPr>
            <a:r>
              <a:rPr lang="en-US" sz="6400" b="1">
                <a:solidFill>
                  <a:srgbClr val="E60012"/>
                </a:solidFill>
                <a:latin typeface="Georgia" pitchFamily="34" charset="0"/>
                <a:ea typeface="Georgia" pitchFamily="34" charset="-122"/>
                <a:cs typeface="Georgia" pitchFamily="34" charset="-120"/>
              </a:rPr>
              <a:t>3</a:t>
            </a:r>
            <a:endParaRPr lang="en-US" sz="6400"/>
          </a:p>
        </p:txBody>
      </p:sp>
      <p:sp>
        <p:nvSpPr>
          <p:cNvPr id="26" name="Text 24"/>
          <p:cNvSpPr/>
          <p:nvPr/>
        </p:nvSpPr>
        <p:spPr>
          <a:xfrm>
            <a:off x="8458200" y="3611880"/>
            <a:ext cx="3246120" cy="777240"/>
          </a:xfrm>
          <a:prstGeom prst="rect">
            <a:avLst/>
          </a:prstGeom>
          <a:noFill/>
          <a:ln/>
        </p:spPr>
        <p:txBody>
          <a:bodyPr wrap="square" lIns="0" tIns="0" rIns="0" bIns="0" rtlCol="0" anchor="ctr"/>
          <a:lstStyle/>
          <a:p>
            <a:pPr marL="0" indent="0">
              <a:buNone/>
            </a:pPr>
            <a:r>
              <a:rPr lang="en-US" sz="1500" b="1">
                <a:solidFill>
                  <a:srgbClr val="1A1A1A"/>
                </a:solidFill>
                <a:latin typeface="Georgia" pitchFamily="34" charset="0"/>
                <a:ea typeface="Georgia" pitchFamily="34" charset="-122"/>
                <a:cs typeface="Georgia" pitchFamily="34" charset="-120"/>
              </a:rPr>
              <a:t>Build the leadership pipeline Pachinko warns about.</a:t>
            </a:r>
            <a:endParaRPr lang="en-US" sz="1500"/>
          </a:p>
        </p:txBody>
      </p:sp>
      <p:sp>
        <p:nvSpPr>
          <p:cNvPr id="27" name="Text 25"/>
          <p:cNvSpPr/>
          <p:nvPr/>
        </p:nvSpPr>
        <p:spPr>
          <a:xfrm>
            <a:off x="8458200" y="4434840"/>
            <a:ext cx="3246120" cy="640080"/>
          </a:xfrm>
          <a:prstGeom prst="rect">
            <a:avLst/>
          </a:prstGeom>
          <a:noFill/>
          <a:ln/>
        </p:spPr>
        <p:txBody>
          <a:bodyPr wrap="square" lIns="0" tIns="0" rIns="0" bIns="0" rtlCol="0" anchor="ctr"/>
          <a:lstStyle/>
          <a:p>
            <a:pPr marL="228600" indent="-228600">
              <a:buAutoNum type="arabicPeriod"/>
            </a:pPr>
            <a:r>
              <a:rPr lang="en-US" sz="1000" err="1"/>
              <a:t>Zainichi</a:t>
            </a:r>
            <a:r>
              <a:rPr lang="en-US" sz="1000"/>
              <a:t> leadership at new Vietnam/Mexico sites</a:t>
            </a:r>
          </a:p>
          <a:p>
            <a:pPr marL="228600" indent="-228600">
              <a:buAutoNum type="arabicPeriod"/>
            </a:pPr>
            <a:r>
              <a:rPr lang="en-US" sz="1000"/>
              <a:t>AI transition clauses in supplier contracts</a:t>
            </a:r>
          </a:p>
          <a:p>
            <a:pPr marL="228600" indent="-228600">
              <a:buAutoNum type="arabicPeriod"/>
            </a:pPr>
            <a:r>
              <a:rPr lang="en-US" sz="1000"/>
              <a:t>Nintendo’s labor standards extended to tier-1 partners</a:t>
            </a:r>
          </a:p>
        </p:txBody>
      </p:sp>
      <p:sp>
        <p:nvSpPr>
          <p:cNvPr id="28" name="Shape 26"/>
          <p:cNvSpPr/>
          <p:nvPr/>
        </p:nvSpPr>
        <p:spPr>
          <a:xfrm>
            <a:off x="8458200" y="5303520"/>
            <a:ext cx="3246120" cy="0"/>
          </a:xfrm>
          <a:prstGeom prst="line">
            <a:avLst/>
          </a:prstGeom>
          <a:noFill/>
          <a:ln w="9525">
            <a:solidFill>
              <a:srgbClr val="D9D9D9"/>
            </a:solidFill>
            <a:prstDash val="solid"/>
          </a:ln>
        </p:spPr>
        <p:txBody>
          <a:bodyPr/>
          <a:lstStyle/>
          <a:p>
            <a:endParaRPr lang="en-US"/>
          </a:p>
        </p:txBody>
      </p:sp>
      <p:sp>
        <p:nvSpPr>
          <p:cNvPr id="29" name="Text 27"/>
          <p:cNvSpPr/>
          <p:nvPr/>
        </p:nvSpPr>
        <p:spPr>
          <a:xfrm>
            <a:off x="8458200" y="5376672"/>
            <a:ext cx="3246120" cy="256032"/>
          </a:xfrm>
          <a:prstGeom prst="rect">
            <a:avLst/>
          </a:prstGeom>
          <a:noFill/>
          <a:ln/>
        </p:spPr>
        <p:txBody>
          <a:bodyPr wrap="square" lIns="0" tIns="0" rIns="0" bIns="0" rtlCol="0" anchor="ctr"/>
          <a:lstStyle/>
          <a:p>
            <a:pPr marL="0" indent="0">
              <a:buNone/>
            </a:pPr>
            <a:r>
              <a:rPr lang="en-US" sz="1000" b="1" i="1">
                <a:solidFill>
                  <a:srgbClr val="E60012"/>
                </a:solidFill>
                <a:latin typeface="Calibri" pitchFamily="34" charset="0"/>
                <a:ea typeface="Calibri" pitchFamily="34" charset="-122"/>
                <a:cs typeface="Calibri" pitchFamily="34" charset="-120"/>
              </a:rPr>
              <a:t>Equity at home and across the chain</a:t>
            </a:r>
            <a:endParaRPr lang="en-US" sz="1000"/>
          </a:p>
        </p:txBody>
      </p:sp>
      <p:sp>
        <p:nvSpPr>
          <p:cNvPr id="30" name="Shape 28"/>
          <p:cNvSpPr/>
          <p:nvPr/>
        </p:nvSpPr>
        <p:spPr>
          <a:xfrm>
            <a:off x="548640" y="5844354"/>
            <a:ext cx="11370898" cy="693606"/>
          </a:xfrm>
          <a:prstGeom prst="rect">
            <a:avLst/>
          </a:prstGeom>
          <a:solidFill>
            <a:srgbClr val="1A1A1A"/>
          </a:solidFill>
          <a:ln w="12700">
            <a:solidFill>
              <a:srgbClr val="1A1A1A"/>
            </a:solidFill>
            <a:prstDash val="solid"/>
          </a:ln>
        </p:spPr>
        <p:txBody>
          <a:bodyPr/>
          <a:lstStyle/>
          <a:p>
            <a:endParaRPr lang="en-US"/>
          </a:p>
        </p:txBody>
      </p:sp>
      <p:sp>
        <p:nvSpPr>
          <p:cNvPr id="31" name="Text 29"/>
          <p:cNvSpPr/>
          <p:nvPr/>
        </p:nvSpPr>
        <p:spPr>
          <a:xfrm>
            <a:off x="777240" y="5944343"/>
            <a:ext cx="5486400" cy="502920"/>
          </a:xfrm>
          <a:prstGeom prst="rect">
            <a:avLst/>
          </a:prstGeom>
          <a:noFill/>
          <a:ln/>
        </p:spPr>
        <p:txBody>
          <a:bodyPr wrap="square" lIns="0" tIns="0" rIns="0" bIns="0" rtlCol="0" anchor="ctr"/>
          <a:lstStyle/>
          <a:p>
            <a:pPr marL="0" indent="0">
              <a:buNone/>
            </a:pPr>
            <a:r>
              <a:rPr lang="en-US" sz="2400" b="1">
                <a:solidFill>
                  <a:srgbClr val="FFFFFF"/>
                </a:solidFill>
                <a:latin typeface="Georgia" pitchFamily="34" charset="0"/>
                <a:ea typeface="Georgia" pitchFamily="34" charset="-122"/>
                <a:cs typeface="Georgia" pitchFamily="34" charset="-120"/>
              </a:rPr>
              <a:t>QUESTIONS?</a:t>
            </a:r>
            <a:endParaRPr lang="en-US" sz="2400"/>
          </a:p>
        </p:txBody>
      </p:sp>
    </p:spTree>
    <p:extLst>
      <p:ext uri="{BB962C8B-B14F-4D97-AF65-F5344CB8AC3E}">
        <p14:creationId xmlns:p14="http://schemas.microsoft.com/office/powerpoint/2010/main" val="28802350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457200" y="274320"/>
            <a:ext cx="11247120" cy="256032"/>
          </a:xfrm>
          <a:prstGeom prst="rect">
            <a:avLst/>
          </a:prstGeom>
          <a:noFill/>
          <a:ln/>
        </p:spPr>
        <p:txBody>
          <a:bodyPr wrap="square" lIns="0" tIns="0" rIns="0" bIns="0" rtlCol="0" anchor="ctr"/>
          <a:lstStyle/>
          <a:p>
            <a:pPr marL="0" indent="0">
              <a:buNone/>
            </a:pPr>
            <a:r>
              <a:rPr lang="en-US" sz="1100" b="1" kern="0" spc="500" dirty="0">
                <a:solidFill>
                  <a:srgbClr val="E60012"/>
                </a:solidFill>
                <a:latin typeface="Arial" pitchFamily="34" charset="0"/>
                <a:ea typeface="Arial" pitchFamily="34" charset="-122"/>
                <a:cs typeface="Arial" pitchFamily="34" charset="-120"/>
              </a:rPr>
              <a:t>REFERENCES</a:t>
            </a:r>
            <a:endParaRPr lang="en-US" sz="1100" dirty="0"/>
          </a:p>
        </p:txBody>
      </p:sp>
      <p:sp>
        <p:nvSpPr>
          <p:cNvPr id="3" name="Text 1"/>
          <p:cNvSpPr/>
          <p:nvPr/>
        </p:nvSpPr>
        <p:spPr>
          <a:xfrm>
            <a:off x="457200" y="548640"/>
            <a:ext cx="11247120" cy="457200"/>
          </a:xfrm>
          <a:prstGeom prst="rect">
            <a:avLst/>
          </a:prstGeom>
          <a:noFill/>
          <a:ln/>
        </p:spPr>
        <p:txBody>
          <a:bodyPr wrap="square" lIns="0" tIns="0" rIns="0" bIns="0" rtlCol="0" anchor="ctr"/>
          <a:lstStyle/>
          <a:p>
            <a:pPr marL="0" indent="0">
              <a:buNone/>
            </a:pPr>
            <a:r>
              <a:rPr lang="en-US" sz="2200" b="1" dirty="0">
                <a:solidFill>
                  <a:srgbClr val="1A1A1A"/>
                </a:solidFill>
                <a:latin typeface="Georgia" pitchFamily="34" charset="0"/>
                <a:ea typeface="Georgia" pitchFamily="34" charset="-122"/>
                <a:cs typeface="Georgia" pitchFamily="34" charset="-120"/>
              </a:rPr>
              <a:t>Sources &amp; Citations</a:t>
            </a:r>
            <a:endParaRPr lang="en-US" sz="2200" dirty="0"/>
          </a:p>
        </p:txBody>
      </p:sp>
      <p:sp>
        <p:nvSpPr>
          <p:cNvPr id="4" name="Shape 2"/>
          <p:cNvSpPr/>
          <p:nvPr/>
        </p:nvSpPr>
        <p:spPr>
          <a:xfrm>
            <a:off x="457200" y="1051560"/>
            <a:ext cx="11247120" cy="27432"/>
          </a:xfrm>
          <a:prstGeom prst="rect">
            <a:avLst/>
          </a:prstGeom>
          <a:solidFill>
            <a:srgbClr val="D9D9D9"/>
          </a:solidFill>
          <a:ln w="12700">
            <a:solidFill>
              <a:srgbClr val="D9D9D9"/>
            </a:solidFill>
            <a:prstDash val="solid"/>
          </a:ln>
        </p:spPr>
        <p:txBody>
          <a:bodyPr/>
          <a:lstStyle/>
          <a:p>
            <a:endParaRPr lang="en-US"/>
          </a:p>
        </p:txBody>
      </p:sp>
      <p:sp>
        <p:nvSpPr>
          <p:cNvPr id="5" name="Text 3"/>
          <p:cNvSpPr/>
          <p:nvPr/>
        </p:nvSpPr>
        <p:spPr>
          <a:xfrm>
            <a:off x="457200" y="1143000"/>
            <a:ext cx="3566160" cy="182880"/>
          </a:xfrm>
          <a:prstGeom prst="rect">
            <a:avLst/>
          </a:prstGeom>
          <a:noFill/>
          <a:ln/>
        </p:spPr>
        <p:txBody>
          <a:bodyPr wrap="square" lIns="0" tIns="0" rIns="0" bIns="0" rtlCol="0" anchor="ctr"/>
          <a:lstStyle/>
          <a:p>
            <a:pPr marL="0" indent="0">
              <a:buNone/>
            </a:pPr>
            <a:r>
              <a:rPr lang="en-US" sz="900" b="1" kern="0" spc="200" dirty="0">
                <a:solidFill>
                  <a:srgbClr val="E60012"/>
                </a:solidFill>
                <a:latin typeface="Arial" pitchFamily="34" charset="0"/>
                <a:ea typeface="Arial" pitchFamily="34" charset="-122"/>
                <a:cs typeface="Arial" pitchFamily="34" charset="-120"/>
              </a:rPr>
              <a:t>COMPANY &amp; INDUSTRY</a:t>
            </a:r>
            <a:endParaRPr lang="en-US" sz="900" dirty="0"/>
          </a:p>
        </p:txBody>
      </p:sp>
      <p:sp>
        <p:nvSpPr>
          <p:cNvPr id="6" name="Text 4"/>
          <p:cNvSpPr/>
          <p:nvPr/>
        </p:nvSpPr>
        <p:spPr>
          <a:xfrm>
            <a:off x="457200" y="1344168"/>
            <a:ext cx="3566160" cy="256032"/>
          </a:xfrm>
          <a:prstGeom prst="rect">
            <a:avLst/>
          </a:prstGeom>
          <a:noFill/>
          <a:ln/>
        </p:spPr>
        <p:txBody>
          <a:bodyPr wrap="square" lIns="0" tIns="0" rIns="0" bIns="0" rtlCol="0" anchor="ctr"/>
          <a:lstStyle/>
          <a:p>
            <a:pPr marL="0" indent="0">
              <a:buNone/>
            </a:pPr>
            <a:r>
              <a:rPr lang="en-US" sz="800" dirty="0">
                <a:solidFill>
                  <a:srgbClr val="5A5A5A"/>
                </a:solidFill>
                <a:latin typeface="Calibri" pitchFamily="34" charset="0"/>
                <a:ea typeface="Calibri" pitchFamily="34" charset="-122"/>
                <a:cs typeface="Calibri" pitchFamily="34" charset="-120"/>
              </a:rPr>
              <a:t>Nintendo Co., Ltd. Annual Report 2025 (FY ended March 31, 2025)</a:t>
            </a:r>
            <a:endParaRPr lang="en-US" sz="800" dirty="0"/>
          </a:p>
        </p:txBody>
      </p:sp>
      <p:sp>
        <p:nvSpPr>
          <p:cNvPr id="7" name="Text 5"/>
          <p:cNvSpPr/>
          <p:nvPr/>
        </p:nvSpPr>
        <p:spPr>
          <a:xfrm>
            <a:off x="457200" y="1618488"/>
            <a:ext cx="3566160" cy="256032"/>
          </a:xfrm>
          <a:prstGeom prst="rect">
            <a:avLst/>
          </a:prstGeom>
          <a:noFill/>
          <a:ln/>
        </p:spPr>
        <p:txBody>
          <a:bodyPr wrap="square" lIns="0" tIns="0" rIns="0" bIns="0" rtlCol="0" anchor="ctr"/>
          <a:lstStyle/>
          <a:p>
            <a:pPr marL="0" indent="0">
              <a:buNone/>
            </a:pPr>
            <a:r>
              <a:rPr lang="en-US" sz="800" dirty="0">
                <a:solidFill>
                  <a:srgbClr val="5A5A5A"/>
                </a:solidFill>
                <a:latin typeface="Calibri" pitchFamily="34" charset="0"/>
                <a:ea typeface="Calibri" pitchFamily="34" charset="-122"/>
                <a:cs typeface="Calibri" pitchFamily="34" charset="-120"/>
              </a:rPr>
              <a:t>Nintendo Financial Results Explanatory Material, May 2025</a:t>
            </a:r>
            <a:endParaRPr lang="en-US" sz="800" dirty="0"/>
          </a:p>
        </p:txBody>
      </p:sp>
      <p:sp>
        <p:nvSpPr>
          <p:cNvPr id="8" name="Text 6"/>
          <p:cNvSpPr/>
          <p:nvPr/>
        </p:nvSpPr>
        <p:spPr>
          <a:xfrm>
            <a:off x="457200" y="1892808"/>
            <a:ext cx="3566160" cy="256032"/>
          </a:xfrm>
          <a:prstGeom prst="rect">
            <a:avLst/>
          </a:prstGeom>
          <a:noFill/>
          <a:ln/>
        </p:spPr>
        <p:txBody>
          <a:bodyPr wrap="square" lIns="0" tIns="0" rIns="0" bIns="0" rtlCol="0" anchor="ctr"/>
          <a:lstStyle/>
          <a:p>
            <a:pPr marL="0" indent="0">
              <a:buNone/>
            </a:pPr>
            <a:r>
              <a:rPr lang="en-US" sz="800" dirty="0">
                <a:solidFill>
                  <a:srgbClr val="5A5A5A"/>
                </a:solidFill>
                <a:latin typeface="Calibri" pitchFamily="34" charset="0"/>
                <a:ea typeface="Calibri" pitchFamily="34" charset="-122"/>
                <a:cs typeface="Calibri" pitchFamily="34" charset="-120"/>
              </a:rPr>
              <a:t>Precedence Research. Gaming Console Market 2026–2035, Jan 2026</a:t>
            </a:r>
            <a:endParaRPr lang="en-US" sz="800" dirty="0"/>
          </a:p>
        </p:txBody>
      </p:sp>
      <p:sp>
        <p:nvSpPr>
          <p:cNvPr id="9" name="Text 7"/>
          <p:cNvSpPr/>
          <p:nvPr/>
        </p:nvSpPr>
        <p:spPr>
          <a:xfrm>
            <a:off x="457200" y="2167128"/>
            <a:ext cx="3566160" cy="256032"/>
          </a:xfrm>
          <a:prstGeom prst="rect">
            <a:avLst/>
          </a:prstGeom>
          <a:noFill/>
          <a:ln/>
        </p:spPr>
        <p:txBody>
          <a:bodyPr wrap="square" lIns="0" tIns="0" rIns="0" bIns="0" rtlCol="0" anchor="ctr"/>
          <a:lstStyle/>
          <a:p>
            <a:pPr marL="0" indent="0">
              <a:buNone/>
            </a:pPr>
            <a:r>
              <a:rPr lang="en-US" sz="800" dirty="0">
                <a:solidFill>
                  <a:srgbClr val="5A5A5A"/>
                </a:solidFill>
                <a:latin typeface="Calibri" pitchFamily="34" charset="0"/>
                <a:ea typeface="Calibri" pitchFamily="34" charset="-122"/>
                <a:cs typeface="Calibri" pitchFamily="34" charset="-120"/>
              </a:rPr>
              <a:t>Mordor Intelligence. Gaming Console Market Report 2025</a:t>
            </a:r>
            <a:endParaRPr lang="en-US" sz="800" dirty="0"/>
          </a:p>
        </p:txBody>
      </p:sp>
      <p:sp>
        <p:nvSpPr>
          <p:cNvPr id="10" name="Text 8"/>
          <p:cNvSpPr/>
          <p:nvPr/>
        </p:nvSpPr>
        <p:spPr>
          <a:xfrm>
            <a:off x="457200" y="2441448"/>
            <a:ext cx="3566160" cy="256032"/>
          </a:xfrm>
          <a:prstGeom prst="rect">
            <a:avLst/>
          </a:prstGeom>
          <a:noFill/>
          <a:ln/>
        </p:spPr>
        <p:txBody>
          <a:bodyPr wrap="square" lIns="0" tIns="0" rIns="0" bIns="0" rtlCol="0" anchor="ctr"/>
          <a:lstStyle/>
          <a:p>
            <a:pPr marL="0" indent="0">
              <a:buNone/>
            </a:pPr>
            <a:r>
              <a:rPr lang="en-US" sz="800" dirty="0">
                <a:solidFill>
                  <a:srgbClr val="5A5A5A"/>
                </a:solidFill>
                <a:latin typeface="Calibri" pitchFamily="34" charset="0"/>
                <a:ea typeface="Calibri" pitchFamily="34" charset="-122"/>
                <a:cs typeface="Calibri" pitchFamily="34" charset="-120"/>
              </a:rPr>
              <a:t>Bloomberg. "Why Your Nintendo Switch 2, Xbox Is Now Made in Vietnam," Dec 10, 2025</a:t>
            </a:r>
            <a:endParaRPr lang="en-US" sz="800" dirty="0"/>
          </a:p>
        </p:txBody>
      </p:sp>
      <p:sp>
        <p:nvSpPr>
          <p:cNvPr id="11" name="Text 9"/>
          <p:cNvSpPr/>
          <p:nvPr/>
        </p:nvSpPr>
        <p:spPr>
          <a:xfrm>
            <a:off x="457200" y="2715768"/>
            <a:ext cx="3566160" cy="256032"/>
          </a:xfrm>
          <a:prstGeom prst="rect">
            <a:avLst/>
          </a:prstGeom>
          <a:noFill/>
          <a:ln/>
        </p:spPr>
        <p:txBody>
          <a:bodyPr wrap="square" lIns="0" tIns="0" rIns="0" bIns="0" rtlCol="0" anchor="ctr"/>
          <a:lstStyle/>
          <a:p>
            <a:pPr marL="0" indent="0">
              <a:buNone/>
            </a:pPr>
            <a:r>
              <a:rPr lang="en-US" sz="800" dirty="0">
                <a:solidFill>
                  <a:srgbClr val="5A5A5A"/>
                </a:solidFill>
                <a:latin typeface="Calibri" pitchFamily="34" charset="0"/>
                <a:ea typeface="Calibri" pitchFamily="34" charset="-122"/>
                <a:cs typeface="Calibri" pitchFamily="34" charset="-120"/>
              </a:rPr>
              <a:t>Supply Chain Dive. "Nintendo launched the Switch 2 in a tariff storm," Jun 2025</a:t>
            </a:r>
            <a:endParaRPr lang="en-US" sz="800" dirty="0"/>
          </a:p>
        </p:txBody>
      </p:sp>
      <p:sp>
        <p:nvSpPr>
          <p:cNvPr id="12" name="Text 10"/>
          <p:cNvSpPr/>
          <p:nvPr/>
        </p:nvSpPr>
        <p:spPr>
          <a:xfrm>
            <a:off x="457200" y="2990088"/>
            <a:ext cx="3566160" cy="256032"/>
          </a:xfrm>
          <a:prstGeom prst="rect">
            <a:avLst/>
          </a:prstGeom>
          <a:noFill/>
          <a:ln/>
        </p:spPr>
        <p:txBody>
          <a:bodyPr wrap="square" lIns="0" tIns="0" rIns="0" bIns="0" rtlCol="0" anchor="ctr"/>
          <a:lstStyle/>
          <a:p>
            <a:pPr marL="0" indent="0">
              <a:buNone/>
            </a:pPr>
            <a:r>
              <a:rPr lang="en-US" sz="800" dirty="0">
                <a:solidFill>
                  <a:srgbClr val="5A5A5A"/>
                </a:solidFill>
                <a:latin typeface="Calibri" pitchFamily="34" charset="0"/>
                <a:ea typeface="Calibri" pitchFamily="34" charset="-122"/>
                <a:cs typeface="Calibri" pitchFamily="34" charset="-120"/>
              </a:rPr>
              <a:t>Nintendo Life. "Nintendo May Win Its Case Against The US Government," Mar 2026</a:t>
            </a:r>
            <a:endParaRPr lang="en-US" sz="800" dirty="0"/>
          </a:p>
        </p:txBody>
      </p:sp>
      <p:sp>
        <p:nvSpPr>
          <p:cNvPr id="13" name="Text 11"/>
          <p:cNvSpPr/>
          <p:nvPr/>
        </p:nvSpPr>
        <p:spPr>
          <a:xfrm>
            <a:off x="457200" y="3337560"/>
            <a:ext cx="3566160" cy="182880"/>
          </a:xfrm>
          <a:prstGeom prst="rect">
            <a:avLst/>
          </a:prstGeom>
          <a:noFill/>
          <a:ln/>
        </p:spPr>
        <p:txBody>
          <a:bodyPr wrap="square" lIns="0" tIns="0" rIns="0" bIns="0" rtlCol="0" anchor="ctr"/>
          <a:lstStyle/>
          <a:p>
            <a:pPr marL="0" indent="0">
              <a:buNone/>
            </a:pPr>
            <a:r>
              <a:rPr lang="en-US" sz="900" b="1" kern="0" spc="200" dirty="0">
                <a:solidFill>
                  <a:srgbClr val="E60012"/>
                </a:solidFill>
                <a:latin typeface="Arial" pitchFamily="34" charset="0"/>
                <a:ea typeface="Arial" pitchFamily="34" charset="-122"/>
                <a:cs typeface="Arial" pitchFamily="34" charset="-120"/>
              </a:rPr>
              <a:t>SUPPLY CHAIN MAPPING</a:t>
            </a:r>
            <a:endParaRPr lang="en-US" sz="900" dirty="0"/>
          </a:p>
        </p:txBody>
      </p:sp>
      <p:sp>
        <p:nvSpPr>
          <p:cNvPr id="14" name="Text 12"/>
          <p:cNvSpPr/>
          <p:nvPr/>
        </p:nvSpPr>
        <p:spPr>
          <a:xfrm>
            <a:off x="457200" y="3538728"/>
            <a:ext cx="3566160" cy="256032"/>
          </a:xfrm>
          <a:prstGeom prst="rect">
            <a:avLst/>
          </a:prstGeom>
          <a:noFill/>
          <a:ln/>
        </p:spPr>
        <p:txBody>
          <a:bodyPr wrap="square" lIns="0" tIns="0" rIns="0" bIns="0" rtlCol="0" anchor="ctr"/>
          <a:lstStyle/>
          <a:p>
            <a:pPr marL="0" indent="0">
              <a:buNone/>
            </a:pPr>
            <a:r>
              <a:rPr lang="en-US" sz="800" dirty="0">
                <a:solidFill>
                  <a:srgbClr val="5A5A5A"/>
                </a:solidFill>
                <a:latin typeface="Calibri" pitchFamily="34" charset="0"/>
                <a:ea typeface="Calibri" pitchFamily="34" charset="-122"/>
                <a:cs typeface="Calibri" pitchFamily="34" charset="-120"/>
              </a:rPr>
              <a:t>TechInsights. Nintendo Switch Teardown, Mar 3, 2017</a:t>
            </a:r>
            <a:endParaRPr lang="en-US" sz="800" dirty="0"/>
          </a:p>
        </p:txBody>
      </p:sp>
      <p:sp>
        <p:nvSpPr>
          <p:cNvPr id="15" name="Text 13"/>
          <p:cNvSpPr/>
          <p:nvPr/>
        </p:nvSpPr>
        <p:spPr>
          <a:xfrm>
            <a:off x="457200" y="3813048"/>
            <a:ext cx="3566160" cy="256032"/>
          </a:xfrm>
          <a:prstGeom prst="rect">
            <a:avLst/>
          </a:prstGeom>
          <a:noFill/>
          <a:ln/>
        </p:spPr>
        <p:txBody>
          <a:bodyPr wrap="square" lIns="0" tIns="0" rIns="0" bIns="0" rtlCol="0" anchor="ctr"/>
          <a:lstStyle/>
          <a:p>
            <a:pPr marL="0" indent="0">
              <a:buNone/>
            </a:pPr>
            <a:r>
              <a:rPr lang="en-US" sz="800" dirty="0">
                <a:solidFill>
                  <a:srgbClr val="5A5A5A"/>
                </a:solidFill>
                <a:latin typeface="Calibri" pitchFamily="34" charset="0"/>
                <a:ea typeface="Calibri" pitchFamily="34" charset="-122"/>
                <a:cs typeface="Calibri" pitchFamily="34" charset="-120"/>
              </a:rPr>
              <a:t>iFixit. Nintendo Switch Teardown, Mar 3, 2017</a:t>
            </a:r>
            <a:endParaRPr lang="en-US" sz="800" dirty="0"/>
          </a:p>
        </p:txBody>
      </p:sp>
      <p:sp>
        <p:nvSpPr>
          <p:cNvPr id="16" name="Text 14"/>
          <p:cNvSpPr/>
          <p:nvPr/>
        </p:nvSpPr>
        <p:spPr>
          <a:xfrm>
            <a:off x="457200" y="4087368"/>
            <a:ext cx="3566160" cy="256032"/>
          </a:xfrm>
          <a:prstGeom prst="rect">
            <a:avLst/>
          </a:prstGeom>
          <a:noFill/>
          <a:ln/>
        </p:spPr>
        <p:txBody>
          <a:bodyPr wrap="square" lIns="0" tIns="0" rIns="0" bIns="0" rtlCol="0" anchor="ctr"/>
          <a:lstStyle/>
          <a:p>
            <a:pPr marL="0" indent="0">
              <a:buNone/>
            </a:pPr>
            <a:r>
              <a:rPr lang="en-US" sz="800" dirty="0">
                <a:solidFill>
                  <a:srgbClr val="5A5A5A"/>
                </a:solidFill>
                <a:latin typeface="Calibri" pitchFamily="34" charset="0"/>
                <a:ea typeface="Calibri" pitchFamily="34" charset="-122"/>
                <a:cs typeface="Calibri" pitchFamily="34" charset="-120"/>
              </a:rPr>
              <a:t>Vietnam Investment Review. "Nintendo Switch to be produced by Foxconn in Vietnam," Jul 2024</a:t>
            </a:r>
            <a:endParaRPr lang="en-US" sz="800" dirty="0"/>
          </a:p>
        </p:txBody>
      </p:sp>
      <p:sp>
        <p:nvSpPr>
          <p:cNvPr id="17" name="Text 15"/>
          <p:cNvSpPr/>
          <p:nvPr/>
        </p:nvSpPr>
        <p:spPr>
          <a:xfrm>
            <a:off x="457200" y="4361688"/>
            <a:ext cx="3566160" cy="256032"/>
          </a:xfrm>
          <a:prstGeom prst="rect">
            <a:avLst/>
          </a:prstGeom>
          <a:noFill/>
          <a:ln/>
        </p:spPr>
        <p:txBody>
          <a:bodyPr wrap="square" lIns="0" tIns="0" rIns="0" bIns="0" rtlCol="0" anchor="ctr"/>
          <a:lstStyle/>
          <a:p>
            <a:pPr marL="0" indent="0">
              <a:buNone/>
            </a:pPr>
            <a:r>
              <a:rPr lang="en-US" sz="800" dirty="0">
                <a:solidFill>
                  <a:srgbClr val="5A5A5A"/>
                </a:solidFill>
                <a:latin typeface="Calibri" pitchFamily="34" charset="0"/>
                <a:ea typeface="Calibri" pitchFamily="34" charset="-122"/>
                <a:cs typeface="Calibri" pitchFamily="34" charset="-120"/>
              </a:rPr>
              <a:t>DigiTimes. "Foxconn's Vietnam plant to roll out 4M Switch annually by 2027," Jul 2024</a:t>
            </a:r>
            <a:endParaRPr lang="en-US" sz="800" dirty="0"/>
          </a:p>
        </p:txBody>
      </p:sp>
      <p:sp>
        <p:nvSpPr>
          <p:cNvPr id="18" name="Text 16"/>
          <p:cNvSpPr/>
          <p:nvPr/>
        </p:nvSpPr>
        <p:spPr>
          <a:xfrm>
            <a:off x="457200" y="4636008"/>
            <a:ext cx="3566160" cy="256032"/>
          </a:xfrm>
          <a:prstGeom prst="rect">
            <a:avLst/>
          </a:prstGeom>
          <a:noFill/>
          <a:ln/>
        </p:spPr>
        <p:txBody>
          <a:bodyPr wrap="square" lIns="0" tIns="0" rIns="0" bIns="0" rtlCol="0" anchor="ctr"/>
          <a:lstStyle/>
          <a:p>
            <a:pPr marL="0" indent="0">
              <a:buNone/>
            </a:pPr>
            <a:r>
              <a:rPr lang="en-US" sz="800" dirty="0">
                <a:solidFill>
                  <a:srgbClr val="5A5A5A"/>
                </a:solidFill>
                <a:latin typeface="Calibri" pitchFamily="34" charset="0"/>
                <a:ea typeface="Calibri" pitchFamily="34" charset="-122"/>
                <a:cs typeface="Calibri" pitchFamily="34" charset="-120"/>
              </a:rPr>
              <a:t>Nintendo Patents Watch. "Tariff Situation 2025-08-01," Sep 2025</a:t>
            </a:r>
            <a:endParaRPr lang="en-US" sz="800" dirty="0"/>
          </a:p>
        </p:txBody>
      </p:sp>
      <p:sp>
        <p:nvSpPr>
          <p:cNvPr id="19" name="Text 17"/>
          <p:cNvSpPr/>
          <p:nvPr/>
        </p:nvSpPr>
        <p:spPr>
          <a:xfrm>
            <a:off x="4206240" y="1143000"/>
            <a:ext cx="3566160" cy="182880"/>
          </a:xfrm>
          <a:prstGeom prst="rect">
            <a:avLst/>
          </a:prstGeom>
          <a:noFill/>
          <a:ln/>
        </p:spPr>
        <p:txBody>
          <a:bodyPr wrap="square" lIns="0" tIns="0" rIns="0" bIns="0" rtlCol="0" anchor="ctr"/>
          <a:lstStyle/>
          <a:p>
            <a:pPr marL="0" indent="0">
              <a:buNone/>
            </a:pPr>
            <a:r>
              <a:rPr lang="en-US" sz="900" b="1" kern="0" spc="200" dirty="0">
                <a:solidFill>
                  <a:srgbClr val="E60012"/>
                </a:solidFill>
                <a:latin typeface="Arial" pitchFamily="34" charset="0"/>
                <a:ea typeface="Arial" pitchFamily="34" charset="-122"/>
                <a:cs typeface="Arial" pitchFamily="34" charset="-120"/>
              </a:rPr>
              <a:t>RISK &amp; 2035 SCENARIO</a:t>
            </a:r>
            <a:endParaRPr lang="en-US" sz="900" dirty="0"/>
          </a:p>
        </p:txBody>
      </p:sp>
      <p:sp>
        <p:nvSpPr>
          <p:cNvPr id="20" name="Text 18"/>
          <p:cNvSpPr/>
          <p:nvPr/>
        </p:nvSpPr>
        <p:spPr>
          <a:xfrm>
            <a:off x="4206240" y="1344168"/>
            <a:ext cx="3566160" cy="256032"/>
          </a:xfrm>
          <a:prstGeom prst="rect">
            <a:avLst/>
          </a:prstGeom>
          <a:noFill/>
          <a:ln/>
        </p:spPr>
        <p:txBody>
          <a:bodyPr wrap="square" lIns="0" tIns="0" rIns="0" bIns="0" rtlCol="0" anchor="ctr"/>
          <a:lstStyle/>
          <a:p>
            <a:pPr marL="0" indent="0">
              <a:buNone/>
            </a:pPr>
            <a:r>
              <a:rPr lang="en-US" sz="800" dirty="0">
                <a:solidFill>
                  <a:srgbClr val="5A5A5A"/>
                </a:solidFill>
                <a:latin typeface="Calibri" pitchFamily="34" charset="0"/>
                <a:ea typeface="Calibri" pitchFamily="34" charset="-122"/>
                <a:cs typeface="Calibri" pitchFamily="34" charset="-120"/>
              </a:rPr>
              <a:t>Bown, C. P. Peterson Institute for International Economics, 2023</a:t>
            </a:r>
            <a:endParaRPr lang="en-US" sz="800" dirty="0"/>
          </a:p>
        </p:txBody>
      </p:sp>
      <p:sp>
        <p:nvSpPr>
          <p:cNvPr id="21" name="Text 19"/>
          <p:cNvSpPr/>
          <p:nvPr/>
        </p:nvSpPr>
        <p:spPr>
          <a:xfrm>
            <a:off x="4206240" y="1618488"/>
            <a:ext cx="3566160" cy="256032"/>
          </a:xfrm>
          <a:prstGeom prst="rect">
            <a:avLst/>
          </a:prstGeom>
          <a:noFill/>
          <a:ln/>
        </p:spPr>
        <p:txBody>
          <a:bodyPr wrap="square" lIns="0" tIns="0" rIns="0" bIns="0" rtlCol="0" anchor="ctr"/>
          <a:lstStyle/>
          <a:p>
            <a:pPr marL="0" indent="0">
              <a:buNone/>
            </a:pPr>
            <a:r>
              <a:rPr lang="en-US" sz="800" dirty="0">
                <a:solidFill>
                  <a:srgbClr val="5A5A5A"/>
                </a:solidFill>
                <a:latin typeface="Calibri" pitchFamily="34" charset="0"/>
                <a:ea typeface="Calibri" pitchFamily="34" charset="-122"/>
                <a:cs typeface="Calibri" pitchFamily="34" charset="-120"/>
              </a:rPr>
              <a:t>CSIS. Semiconductors and US-China Innovation Race, 2023</a:t>
            </a:r>
            <a:endParaRPr lang="en-US" sz="800" dirty="0"/>
          </a:p>
        </p:txBody>
      </p:sp>
      <p:sp>
        <p:nvSpPr>
          <p:cNvPr id="22" name="Text 20"/>
          <p:cNvSpPr/>
          <p:nvPr/>
        </p:nvSpPr>
        <p:spPr>
          <a:xfrm>
            <a:off x="4206240" y="1892808"/>
            <a:ext cx="3566160" cy="256032"/>
          </a:xfrm>
          <a:prstGeom prst="rect">
            <a:avLst/>
          </a:prstGeom>
          <a:noFill/>
          <a:ln/>
        </p:spPr>
        <p:txBody>
          <a:bodyPr wrap="square" lIns="0" tIns="0" rIns="0" bIns="0" rtlCol="0" anchor="ctr"/>
          <a:lstStyle/>
          <a:p>
            <a:pPr marL="0" indent="0">
              <a:buNone/>
            </a:pPr>
            <a:r>
              <a:rPr lang="en-US" sz="800" dirty="0">
                <a:solidFill>
                  <a:srgbClr val="5A5A5A"/>
                </a:solidFill>
                <a:latin typeface="Calibri" pitchFamily="34" charset="0"/>
                <a:ea typeface="Calibri" pitchFamily="34" charset="-122"/>
                <a:cs typeface="Calibri" pitchFamily="34" charset="-120"/>
              </a:rPr>
              <a:t>China Briefing. China's gallium and germanium export restrictions, 2023</a:t>
            </a:r>
            <a:endParaRPr lang="en-US" sz="800" dirty="0"/>
          </a:p>
        </p:txBody>
      </p:sp>
      <p:sp>
        <p:nvSpPr>
          <p:cNvPr id="23" name="Text 21"/>
          <p:cNvSpPr/>
          <p:nvPr/>
        </p:nvSpPr>
        <p:spPr>
          <a:xfrm>
            <a:off x="4206240" y="2167128"/>
            <a:ext cx="3566160" cy="256032"/>
          </a:xfrm>
          <a:prstGeom prst="rect">
            <a:avLst/>
          </a:prstGeom>
          <a:noFill/>
          <a:ln/>
        </p:spPr>
        <p:txBody>
          <a:bodyPr wrap="square" lIns="0" tIns="0" rIns="0" bIns="0" rtlCol="0" anchor="ctr"/>
          <a:lstStyle/>
          <a:p>
            <a:pPr marL="0" indent="0">
              <a:buNone/>
            </a:pPr>
            <a:r>
              <a:rPr lang="en-US" sz="800" dirty="0">
                <a:solidFill>
                  <a:srgbClr val="5A5A5A"/>
                </a:solidFill>
                <a:latin typeface="Calibri" pitchFamily="34" charset="0"/>
                <a:ea typeface="Calibri" pitchFamily="34" charset="-122"/>
                <a:cs typeface="Calibri" pitchFamily="34" charset="-120"/>
              </a:rPr>
              <a:t>BCG. Strengthening the Global Semiconductor Supply Chain, 2021</a:t>
            </a:r>
            <a:endParaRPr lang="en-US" sz="800" dirty="0"/>
          </a:p>
        </p:txBody>
      </p:sp>
      <p:sp>
        <p:nvSpPr>
          <p:cNvPr id="24" name="Text 22"/>
          <p:cNvSpPr/>
          <p:nvPr/>
        </p:nvSpPr>
        <p:spPr>
          <a:xfrm>
            <a:off x="4206240" y="2441448"/>
            <a:ext cx="3566160" cy="256032"/>
          </a:xfrm>
          <a:prstGeom prst="rect">
            <a:avLst/>
          </a:prstGeom>
          <a:noFill/>
          <a:ln/>
        </p:spPr>
        <p:txBody>
          <a:bodyPr wrap="square" lIns="0" tIns="0" rIns="0" bIns="0" rtlCol="0" anchor="ctr"/>
          <a:lstStyle/>
          <a:p>
            <a:pPr marL="0" indent="0">
              <a:buNone/>
            </a:pPr>
            <a:r>
              <a:rPr lang="en-US" sz="800" dirty="0">
                <a:solidFill>
                  <a:srgbClr val="5A5A5A"/>
                </a:solidFill>
                <a:latin typeface="Calibri" pitchFamily="34" charset="0"/>
                <a:ea typeface="Calibri" pitchFamily="34" charset="-122"/>
                <a:cs typeface="Calibri" pitchFamily="34" charset="-120"/>
              </a:rPr>
              <a:t>SIA. 2023 SIA Factbook. semiconductors.org</a:t>
            </a:r>
            <a:endParaRPr lang="en-US" sz="800" dirty="0"/>
          </a:p>
        </p:txBody>
      </p:sp>
      <p:sp>
        <p:nvSpPr>
          <p:cNvPr id="25" name="Text 23"/>
          <p:cNvSpPr/>
          <p:nvPr/>
        </p:nvSpPr>
        <p:spPr>
          <a:xfrm>
            <a:off x="4206240" y="2715768"/>
            <a:ext cx="3566160" cy="256032"/>
          </a:xfrm>
          <a:prstGeom prst="rect">
            <a:avLst/>
          </a:prstGeom>
          <a:noFill/>
          <a:ln/>
        </p:spPr>
        <p:txBody>
          <a:bodyPr wrap="square" lIns="0" tIns="0" rIns="0" bIns="0" rtlCol="0" anchor="ctr"/>
          <a:lstStyle/>
          <a:p>
            <a:pPr marL="0" indent="0">
              <a:buNone/>
            </a:pPr>
            <a:r>
              <a:rPr lang="en-US" sz="800" dirty="0">
                <a:solidFill>
                  <a:srgbClr val="5A5A5A"/>
                </a:solidFill>
                <a:latin typeface="Calibri" pitchFamily="34" charset="0"/>
                <a:ea typeface="Calibri" pitchFamily="34" charset="-122"/>
                <a:cs typeface="Calibri" pitchFamily="34" charset="-120"/>
              </a:rPr>
              <a:t>IEA. Critical Minerals Market Review 2023</a:t>
            </a:r>
            <a:endParaRPr lang="en-US" sz="800" dirty="0"/>
          </a:p>
        </p:txBody>
      </p:sp>
      <p:sp>
        <p:nvSpPr>
          <p:cNvPr id="26" name="Text 24"/>
          <p:cNvSpPr/>
          <p:nvPr/>
        </p:nvSpPr>
        <p:spPr>
          <a:xfrm>
            <a:off x="4206240" y="2990088"/>
            <a:ext cx="3566160" cy="256032"/>
          </a:xfrm>
          <a:prstGeom prst="rect">
            <a:avLst/>
          </a:prstGeom>
          <a:noFill/>
          <a:ln/>
        </p:spPr>
        <p:txBody>
          <a:bodyPr wrap="square" lIns="0" tIns="0" rIns="0" bIns="0" rtlCol="0" anchor="ctr"/>
          <a:lstStyle/>
          <a:p>
            <a:pPr marL="0" indent="0">
              <a:buNone/>
            </a:pPr>
            <a:r>
              <a:rPr lang="en-US" sz="800" dirty="0">
                <a:solidFill>
                  <a:srgbClr val="5A5A5A"/>
                </a:solidFill>
                <a:latin typeface="Calibri" pitchFamily="34" charset="0"/>
                <a:ea typeface="Calibri" pitchFamily="34" charset="-122"/>
                <a:cs typeface="Calibri" pitchFamily="34" charset="-120"/>
              </a:rPr>
              <a:t>U.S. Geological Survey. Mineral Commodity Summaries 2024</a:t>
            </a:r>
            <a:endParaRPr lang="en-US" sz="800" dirty="0"/>
          </a:p>
        </p:txBody>
      </p:sp>
      <p:sp>
        <p:nvSpPr>
          <p:cNvPr id="27" name="Text 25"/>
          <p:cNvSpPr/>
          <p:nvPr/>
        </p:nvSpPr>
        <p:spPr>
          <a:xfrm>
            <a:off x="4206240" y="3264408"/>
            <a:ext cx="3566160" cy="256032"/>
          </a:xfrm>
          <a:prstGeom prst="rect">
            <a:avLst/>
          </a:prstGeom>
          <a:noFill/>
          <a:ln/>
        </p:spPr>
        <p:txBody>
          <a:bodyPr wrap="square" lIns="0" tIns="0" rIns="0" bIns="0" rtlCol="0" anchor="ctr"/>
          <a:lstStyle/>
          <a:p>
            <a:pPr marL="0" indent="0">
              <a:buNone/>
            </a:pPr>
            <a:r>
              <a:rPr lang="en-US" sz="800" dirty="0">
                <a:solidFill>
                  <a:srgbClr val="5A5A5A"/>
                </a:solidFill>
                <a:latin typeface="Calibri" pitchFamily="34" charset="0"/>
                <a:ea typeface="Calibri" pitchFamily="34" charset="-122"/>
                <a:cs typeface="Calibri" pitchFamily="34" charset="-120"/>
              </a:rPr>
              <a:t>Benchmark Mineral Intelligence, 2023. benchmarkminerals.com</a:t>
            </a:r>
            <a:endParaRPr lang="en-US" sz="800" dirty="0"/>
          </a:p>
        </p:txBody>
      </p:sp>
      <p:sp>
        <p:nvSpPr>
          <p:cNvPr id="28" name="Text 26"/>
          <p:cNvSpPr/>
          <p:nvPr/>
        </p:nvSpPr>
        <p:spPr>
          <a:xfrm>
            <a:off x="4206240" y="3538728"/>
            <a:ext cx="3566160" cy="256032"/>
          </a:xfrm>
          <a:prstGeom prst="rect">
            <a:avLst/>
          </a:prstGeom>
          <a:noFill/>
          <a:ln/>
        </p:spPr>
        <p:txBody>
          <a:bodyPr wrap="square" lIns="0" tIns="0" rIns="0" bIns="0" rtlCol="0" anchor="ctr"/>
          <a:lstStyle/>
          <a:p>
            <a:pPr marL="0" indent="0">
              <a:buNone/>
            </a:pPr>
            <a:r>
              <a:rPr lang="en-US" sz="800" dirty="0">
                <a:solidFill>
                  <a:srgbClr val="5A5A5A"/>
                </a:solidFill>
                <a:latin typeface="Calibri" pitchFamily="34" charset="0"/>
                <a:ea typeface="Calibri" pitchFamily="34" charset="-122"/>
                <a:cs typeface="Calibri" pitchFamily="34" charset="-120"/>
              </a:rPr>
              <a:t>RAND Corporation. RRA594-1, 2022</a:t>
            </a:r>
            <a:endParaRPr lang="en-US" sz="800" dirty="0"/>
          </a:p>
        </p:txBody>
      </p:sp>
      <p:sp>
        <p:nvSpPr>
          <p:cNvPr id="29" name="Text 27"/>
          <p:cNvSpPr/>
          <p:nvPr/>
        </p:nvSpPr>
        <p:spPr>
          <a:xfrm>
            <a:off x="4206240" y="3886200"/>
            <a:ext cx="3566160" cy="182880"/>
          </a:xfrm>
          <a:prstGeom prst="rect">
            <a:avLst/>
          </a:prstGeom>
          <a:noFill/>
          <a:ln/>
        </p:spPr>
        <p:txBody>
          <a:bodyPr wrap="square" lIns="0" tIns="0" rIns="0" bIns="0" rtlCol="0" anchor="ctr"/>
          <a:lstStyle/>
          <a:p>
            <a:pPr marL="0" indent="0">
              <a:buNone/>
            </a:pPr>
            <a:r>
              <a:rPr lang="en-US" sz="900" b="1" kern="0" spc="200" dirty="0">
                <a:solidFill>
                  <a:srgbClr val="E60012"/>
                </a:solidFill>
                <a:latin typeface="Arial" pitchFamily="34" charset="0"/>
                <a:ea typeface="Arial" pitchFamily="34" charset="-122"/>
                <a:cs typeface="Arial" pitchFamily="34" charset="-120"/>
              </a:rPr>
              <a:t>COMPETITIVE BENCHMARKING</a:t>
            </a:r>
            <a:endParaRPr lang="en-US" sz="900" dirty="0"/>
          </a:p>
        </p:txBody>
      </p:sp>
      <p:sp>
        <p:nvSpPr>
          <p:cNvPr id="30" name="Text 28"/>
          <p:cNvSpPr/>
          <p:nvPr/>
        </p:nvSpPr>
        <p:spPr>
          <a:xfrm>
            <a:off x="4206240" y="4087368"/>
            <a:ext cx="3566160" cy="256032"/>
          </a:xfrm>
          <a:prstGeom prst="rect">
            <a:avLst/>
          </a:prstGeom>
          <a:noFill/>
          <a:ln/>
        </p:spPr>
        <p:txBody>
          <a:bodyPr wrap="square" lIns="0" tIns="0" rIns="0" bIns="0" rtlCol="0" anchor="ctr"/>
          <a:lstStyle/>
          <a:p>
            <a:pPr marL="0" indent="0">
              <a:buNone/>
            </a:pPr>
            <a:r>
              <a:rPr lang="en-US" sz="800" dirty="0">
                <a:solidFill>
                  <a:srgbClr val="5A5A5A"/>
                </a:solidFill>
                <a:latin typeface="Calibri" pitchFamily="34" charset="0"/>
                <a:ea typeface="Calibri" pitchFamily="34" charset="-122"/>
                <a:cs typeface="Calibri" pitchFamily="34" charset="-120"/>
              </a:rPr>
              <a:t>Sony Interactive Entertainment. FY2025 Financial Results, May 2025</a:t>
            </a:r>
            <a:endParaRPr lang="en-US" sz="800" dirty="0"/>
          </a:p>
        </p:txBody>
      </p:sp>
      <p:sp>
        <p:nvSpPr>
          <p:cNvPr id="31" name="Text 29"/>
          <p:cNvSpPr/>
          <p:nvPr/>
        </p:nvSpPr>
        <p:spPr>
          <a:xfrm>
            <a:off x="4206240" y="4361688"/>
            <a:ext cx="3566160" cy="256032"/>
          </a:xfrm>
          <a:prstGeom prst="rect">
            <a:avLst/>
          </a:prstGeom>
          <a:noFill/>
          <a:ln/>
        </p:spPr>
        <p:txBody>
          <a:bodyPr wrap="square" lIns="0" tIns="0" rIns="0" bIns="0" rtlCol="0" anchor="ctr"/>
          <a:lstStyle/>
          <a:p>
            <a:pPr marL="0" indent="0">
              <a:buNone/>
            </a:pPr>
            <a:r>
              <a:rPr lang="en-US" sz="800" dirty="0">
                <a:solidFill>
                  <a:srgbClr val="5A5A5A"/>
                </a:solidFill>
                <a:latin typeface="Calibri" pitchFamily="34" charset="0"/>
                <a:ea typeface="Calibri" pitchFamily="34" charset="-122"/>
                <a:cs typeface="Calibri" pitchFamily="34" charset="-120"/>
              </a:rPr>
              <a:t>VGChartz / Pure Xbox. Xbox Series X/S cumulative estimate, Dec 2025</a:t>
            </a:r>
            <a:endParaRPr lang="en-US" sz="800" dirty="0"/>
          </a:p>
        </p:txBody>
      </p:sp>
      <p:sp>
        <p:nvSpPr>
          <p:cNvPr id="32" name="Text 30"/>
          <p:cNvSpPr/>
          <p:nvPr/>
        </p:nvSpPr>
        <p:spPr>
          <a:xfrm>
            <a:off x="4206240" y="4636008"/>
            <a:ext cx="3566160" cy="256032"/>
          </a:xfrm>
          <a:prstGeom prst="rect">
            <a:avLst/>
          </a:prstGeom>
          <a:noFill/>
          <a:ln/>
        </p:spPr>
        <p:txBody>
          <a:bodyPr wrap="square" lIns="0" tIns="0" rIns="0" bIns="0" rtlCol="0" anchor="ctr"/>
          <a:lstStyle/>
          <a:p>
            <a:pPr marL="0" indent="0">
              <a:buNone/>
            </a:pPr>
            <a:r>
              <a:rPr lang="en-US" sz="800" dirty="0">
                <a:solidFill>
                  <a:srgbClr val="5A5A5A"/>
                </a:solidFill>
                <a:latin typeface="Calibri" pitchFamily="34" charset="0"/>
                <a:ea typeface="Calibri" pitchFamily="34" charset="-122"/>
                <a:cs typeface="Calibri" pitchFamily="34" charset="-120"/>
              </a:rPr>
              <a:t>Microsoft Corporation. FY2025 Annual Report</a:t>
            </a:r>
            <a:endParaRPr lang="en-US" sz="800" dirty="0"/>
          </a:p>
        </p:txBody>
      </p:sp>
      <p:sp>
        <p:nvSpPr>
          <p:cNvPr id="33" name="Text 31"/>
          <p:cNvSpPr/>
          <p:nvPr/>
        </p:nvSpPr>
        <p:spPr>
          <a:xfrm>
            <a:off x="4206240" y="4910328"/>
            <a:ext cx="3566160" cy="256032"/>
          </a:xfrm>
          <a:prstGeom prst="rect">
            <a:avLst/>
          </a:prstGeom>
          <a:noFill/>
          <a:ln/>
        </p:spPr>
        <p:txBody>
          <a:bodyPr wrap="square" lIns="0" tIns="0" rIns="0" bIns="0" rtlCol="0" anchor="ctr"/>
          <a:lstStyle/>
          <a:p>
            <a:pPr marL="0" indent="0">
              <a:buNone/>
            </a:pPr>
            <a:r>
              <a:rPr lang="en-US" sz="800" dirty="0">
                <a:solidFill>
                  <a:srgbClr val="5A5A5A"/>
                </a:solidFill>
                <a:latin typeface="Calibri" pitchFamily="34" charset="0"/>
                <a:ea typeface="Calibri" pitchFamily="34" charset="-122"/>
                <a:cs typeface="Calibri" pitchFamily="34" charset="-120"/>
              </a:rPr>
              <a:t>Nintendo Co., Ltd. CSR Data Sheet — Environmental Data, 2024</a:t>
            </a:r>
            <a:endParaRPr lang="en-US" sz="800" dirty="0"/>
          </a:p>
        </p:txBody>
      </p:sp>
      <p:sp>
        <p:nvSpPr>
          <p:cNvPr id="34" name="Text 32"/>
          <p:cNvSpPr/>
          <p:nvPr/>
        </p:nvSpPr>
        <p:spPr>
          <a:xfrm>
            <a:off x="7955280" y="1143000"/>
            <a:ext cx="3566160" cy="182880"/>
          </a:xfrm>
          <a:prstGeom prst="rect">
            <a:avLst/>
          </a:prstGeom>
          <a:noFill/>
          <a:ln/>
        </p:spPr>
        <p:txBody>
          <a:bodyPr wrap="square" lIns="0" tIns="0" rIns="0" bIns="0" rtlCol="0" anchor="ctr"/>
          <a:lstStyle/>
          <a:p>
            <a:pPr marL="0" indent="0">
              <a:buNone/>
            </a:pPr>
            <a:r>
              <a:rPr lang="en-US" sz="900" b="1" kern="0" spc="200" dirty="0">
                <a:solidFill>
                  <a:srgbClr val="E60012"/>
                </a:solidFill>
                <a:latin typeface="Arial" pitchFamily="34" charset="0"/>
                <a:ea typeface="Arial" pitchFamily="34" charset="-122"/>
                <a:cs typeface="Arial" pitchFamily="34" charset="-120"/>
              </a:rPr>
              <a:t>WORKFORCE &amp; HUMAN CAPITAL</a:t>
            </a:r>
            <a:endParaRPr lang="en-US" sz="900" dirty="0"/>
          </a:p>
        </p:txBody>
      </p:sp>
      <p:sp>
        <p:nvSpPr>
          <p:cNvPr id="35" name="Text 33"/>
          <p:cNvSpPr/>
          <p:nvPr/>
        </p:nvSpPr>
        <p:spPr>
          <a:xfrm>
            <a:off x="7955280" y="1344168"/>
            <a:ext cx="3566160" cy="256032"/>
          </a:xfrm>
          <a:prstGeom prst="rect">
            <a:avLst/>
          </a:prstGeom>
          <a:noFill/>
          <a:ln/>
        </p:spPr>
        <p:txBody>
          <a:bodyPr wrap="square" lIns="0" tIns="0" rIns="0" bIns="0" rtlCol="0" anchor="ctr"/>
          <a:lstStyle/>
          <a:p>
            <a:pPr marL="0" indent="0">
              <a:buNone/>
            </a:pPr>
            <a:r>
              <a:rPr lang="en-US" sz="800" dirty="0">
                <a:solidFill>
                  <a:srgbClr val="5A5A5A"/>
                </a:solidFill>
                <a:latin typeface="Calibri" pitchFamily="34" charset="0"/>
                <a:ea typeface="Calibri" pitchFamily="34" charset="-122"/>
                <a:cs typeface="Calibri" pitchFamily="34" charset="-120"/>
              </a:rPr>
              <a:t>Nintendo Co., Ltd. CSR Data Sheet — Employee Data, Apr 2024–Mar 2025</a:t>
            </a:r>
            <a:endParaRPr lang="en-US" sz="800" dirty="0"/>
          </a:p>
        </p:txBody>
      </p:sp>
      <p:sp>
        <p:nvSpPr>
          <p:cNvPr id="36" name="Text 34"/>
          <p:cNvSpPr/>
          <p:nvPr/>
        </p:nvSpPr>
        <p:spPr>
          <a:xfrm>
            <a:off x="7955280" y="1618488"/>
            <a:ext cx="3566160" cy="256032"/>
          </a:xfrm>
          <a:prstGeom prst="rect">
            <a:avLst/>
          </a:prstGeom>
          <a:noFill/>
          <a:ln/>
        </p:spPr>
        <p:txBody>
          <a:bodyPr wrap="square" lIns="0" tIns="0" rIns="0" bIns="0" rtlCol="0" anchor="ctr"/>
          <a:lstStyle/>
          <a:p>
            <a:pPr marL="0" indent="0">
              <a:buNone/>
            </a:pPr>
            <a:r>
              <a:rPr lang="en-US" sz="800" dirty="0">
                <a:solidFill>
                  <a:srgbClr val="5A5A5A"/>
                </a:solidFill>
                <a:latin typeface="Calibri" pitchFamily="34" charset="0"/>
                <a:ea typeface="Calibri" pitchFamily="34" charset="-122"/>
                <a:cs typeface="Calibri" pitchFamily="34" charset="-120"/>
              </a:rPr>
              <a:t>Kerr, Chris. "Nintendo employee data indicates the company excels at retaining workers." Game Developer, Jul 22, 2025</a:t>
            </a:r>
            <a:endParaRPr lang="en-US" sz="800" dirty="0"/>
          </a:p>
        </p:txBody>
      </p:sp>
      <p:sp>
        <p:nvSpPr>
          <p:cNvPr id="37" name="Text 35"/>
          <p:cNvSpPr/>
          <p:nvPr/>
        </p:nvSpPr>
        <p:spPr>
          <a:xfrm>
            <a:off x="7955280" y="1892808"/>
            <a:ext cx="3566160" cy="256032"/>
          </a:xfrm>
          <a:prstGeom prst="rect">
            <a:avLst/>
          </a:prstGeom>
          <a:noFill/>
          <a:ln/>
        </p:spPr>
        <p:txBody>
          <a:bodyPr wrap="square" lIns="0" tIns="0" rIns="0" bIns="0" rtlCol="0" anchor="ctr"/>
          <a:lstStyle/>
          <a:p>
            <a:pPr marL="0" indent="0">
              <a:buNone/>
            </a:pPr>
            <a:r>
              <a:rPr lang="en-US" sz="800" dirty="0">
                <a:solidFill>
                  <a:srgbClr val="5A5A5A"/>
                </a:solidFill>
                <a:latin typeface="Calibri" pitchFamily="34" charset="0"/>
                <a:ea typeface="Calibri" pitchFamily="34" charset="-122"/>
                <a:cs typeface="Calibri" pitchFamily="34" charset="-120"/>
              </a:rPr>
              <a:t>U.S. Bureau of Labor Statistics. Employee Tenure in 2024, USDL-24-1971, Sep 26, 2024</a:t>
            </a:r>
            <a:endParaRPr lang="en-US" sz="800" dirty="0"/>
          </a:p>
        </p:txBody>
      </p:sp>
      <p:sp>
        <p:nvSpPr>
          <p:cNvPr id="38" name="Text 36"/>
          <p:cNvSpPr/>
          <p:nvPr/>
        </p:nvSpPr>
        <p:spPr>
          <a:xfrm>
            <a:off x="7955280" y="2167128"/>
            <a:ext cx="3566160" cy="256032"/>
          </a:xfrm>
          <a:prstGeom prst="rect">
            <a:avLst/>
          </a:prstGeom>
          <a:noFill/>
          <a:ln/>
        </p:spPr>
        <p:txBody>
          <a:bodyPr wrap="square" lIns="0" tIns="0" rIns="0" bIns="0" rtlCol="0" anchor="ctr"/>
          <a:lstStyle/>
          <a:p>
            <a:pPr marL="0" indent="0">
              <a:buNone/>
            </a:pPr>
            <a:r>
              <a:rPr lang="en-US" sz="800" dirty="0">
                <a:solidFill>
                  <a:srgbClr val="5A5A5A"/>
                </a:solidFill>
                <a:latin typeface="Calibri" pitchFamily="34" charset="0"/>
                <a:ea typeface="Calibri" pitchFamily="34" charset="-122"/>
                <a:cs typeface="Calibri" pitchFamily="34" charset="-120"/>
              </a:rPr>
              <a:t>Nintendo Life. "Nintendo's New Employee Retention Rate Is 98.8% In Japan," Sep 3, 2023</a:t>
            </a:r>
            <a:endParaRPr lang="en-US" sz="800" dirty="0"/>
          </a:p>
        </p:txBody>
      </p:sp>
      <p:sp>
        <p:nvSpPr>
          <p:cNvPr id="39" name="Text 37"/>
          <p:cNvSpPr/>
          <p:nvPr/>
        </p:nvSpPr>
        <p:spPr>
          <a:xfrm>
            <a:off x="7955280" y="2441448"/>
            <a:ext cx="3566160" cy="256032"/>
          </a:xfrm>
          <a:prstGeom prst="rect">
            <a:avLst/>
          </a:prstGeom>
          <a:noFill/>
          <a:ln/>
        </p:spPr>
        <p:txBody>
          <a:bodyPr wrap="square" lIns="0" tIns="0" rIns="0" bIns="0" rtlCol="0" anchor="ctr"/>
          <a:lstStyle/>
          <a:p>
            <a:pPr marL="0" indent="0">
              <a:buNone/>
            </a:pPr>
            <a:r>
              <a:rPr lang="en-US" sz="800" dirty="0">
                <a:solidFill>
                  <a:srgbClr val="5A5A5A"/>
                </a:solidFill>
                <a:latin typeface="Calibri" pitchFamily="34" charset="0"/>
                <a:ea typeface="Calibri" pitchFamily="34" charset="-122"/>
                <a:cs typeface="Calibri" pitchFamily="34" charset="-120"/>
              </a:rPr>
              <a:t>Agarwal, Aman Y. "The future of long-term hiring: the Nintendo way?" aman-agarwal.com, May 18, 2025</a:t>
            </a:r>
            <a:endParaRPr lang="en-US" sz="800" dirty="0"/>
          </a:p>
        </p:txBody>
      </p:sp>
      <p:sp>
        <p:nvSpPr>
          <p:cNvPr id="40" name="Text 38"/>
          <p:cNvSpPr/>
          <p:nvPr/>
        </p:nvSpPr>
        <p:spPr>
          <a:xfrm>
            <a:off x="7955280" y="2788920"/>
            <a:ext cx="3566160" cy="182880"/>
          </a:xfrm>
          <a:prstGeom prst="rect">
            <a:avLst/>
          </a:prstGeom>
          <a:noFill/>
          <a:ln/>
        </p:spPr>
        <p:txBody>
          <a:bodyPr wrap="square" lIns="0" tIns="0" rIns="0" bIns="0" rtlCol="0" anchor="ctr"/>
          <a:lstStyle/>
          <a:p>
            <a:pPr marL="0" indent="0">
              <a:buNone/>
            </a:pPr>
            <a:r>
              <a:rPr lang="en-US" sz="900" b="1" kern="0" spc="200" dirty="0">
                <a:solidFill>
                  <a:srgbClr val="E60012"/>
                </a:solidFill>
                <a:latin typeface="Arial" pitchFamily="34" charset="0"/>
                <a:ea typeface="Arial" pitchFamily="34" charset="-122"/>
                <a:cs typeface="Arial" pitchFamily="34" charset="-120"/>
              </a:rPr>
              <a:t>SUSTAINABILITY &amp; QUANTITATIVE</a:t>
            </a:r>
            <a:endParaRPr lang="en-US" sz="900" dirty="0"/>
          </a:p>
        </p:txBody>
      </p:sp>
      <p:sp>
        <p:nvSpPr>
          <p:cNvPr id="41" name="Text 39"/>
          <p:cNvSpPr/>
          <p:nvPr/>
        </p:nvSpPr>
        <p:spPr>
          <a:xfrm>
            <a:off x="7955280" y="2990088"/>
            <a:ext cx="3566160" cy="256032"/>
          </a:xfrm>
          <a:prstGeom prst="rect">
            <a:avLst/>
          </a:prstGeom>
          <a:noFill/>
          <a:ln/>
        </p:spPr>
        <p:txBody>
          <a:bodyPr wrap="square" lIns="0" tIns="0" rIns="0" bIns="0" rtlCol="0" anchor="ctr"/>
          <a:lstStyle/>
          <a:p>
            <a:pPr marL="0" indent="0">
              <a:buNone/>
            </a:pPr>
            <a:r>
              <a:rPr lang="en-US" sz="800" dirty="0">
                <a:solidFill>
                  <a:srgbClr val="5A5A5A"/>
                </a:solidFill>
                <a:latin typeface="Calibri" pitchFamily="34" charset="0"/>
                <a:ea typeface="Calibri" pitchFamily="34" charset="-122"/>
                <a:cs typeface="Calibri" pitchFamily="34" charset="-120"/>
              </a:rPr>
              <a:t>AnySilicon. SoC NRE Benchmark — High-performance application processor ranges</a:t>
            </a:r>
            <a:endParaRPr lang="en-US" sz="800" dirty="0"/>
          </a:p>
        </p:txBody>
      </p:sp>
      <p:sp>
        <p:nvSpPr>
          <p:cNvPr id="42" name="Text 40"/>
          <p:cNvSpPr/>
          <p:nvPr/>
        </p:nvSpPr>
        <p:spPr>
          <a:xfrm>
            <a:off x="7955280" y="3264408"/>
            <a:ext cx="3566160" cy="256032"/>
          </a:xfrm>
          <a:prstGeom prst="rect">
            <a:avLst/>
          </a:prstGeom>
          <a:noFill/>
          <a:ln/>
        </p:spPr>
        <p:txBody>
          <a:bodyPr wrap="square" lIns="0" tIns="0" rIns="0" bIns="0" rtlCol="0" anchor="ctr"/>
          <a:lstStyle/>
          <a:p>
            <a:pPr marL="0" indent="0">
              <a:buNone/>
            </a:pPr>
            <a:r>
              <a:rPr lang="en-US" sz="800" dirty="0">
                <a:solidFill>
                  <a:srgbClr val="5A5A5A"/>
                </a:solidFill>
                <a:latin typeface="Calibri" pitchFamily="34" charset="0"/>
                <a:ea typeface="Calibri" pitchFamily="34" charset="-122"/>
                <a:cs typeface="Calibri" pitchFamily="34" charset="-120"/>
              </a:rPr>
              <a:t>American Affairs Journal. Nvidia/Qualcomm dual-foundry precedent, May 2025</a:t>
            </a:r>
            <a:endParaRPr lang="en-US" sz="800" dirty="0"/>
          </a:p>
        </p:txBody>
      </p:sp>
      <p:sp>
        <p:nvSpPr>
          <p:cNvPr id="43" name="Text 41"/>
          <p:cNvSpPr/>
          <p:nvPr/>
        </p:nvSpPr>
        <p:spPr>
          <a:xfrm>
            <a:off x="7955280" y="3538728"/>
            <a:ext cx="3566160" cy="256032"/>
          </a:xfrm>
          <a:prstGeom prst="rect">
            <a:avLst/>
          </a:prstGeom>
          <a:noFill/>
          <a:ln/>
        </p:spPr>
        <p:txBody>
          <a:bodyPr wrap="square" lIns="0" tIns="0" rIns="0" bIns="0" rtlCol="0" anchor="ctr"/>
          <a:lstStyle/>
          <a:p>
            <a:pPr marL="0" indent="0">
              <a:buNone/>
            </a:pPr>
            <a:r>
              <a:rPr lang="en-US" sz="800" dirty="0">
                <a:solidFill>
                  <a:srgbClr val="5A5A5A"/>
                </a:solidFill>
                <a:latin typeface="Calibri" pitchFamily="34" charset="0"/>
                <a:ea typeface="Calibri" pitchFamily="34" charset="-122"/>
                <a:cs typeface="Calibri" pitchFamily="34" charset="-120"/>
              </a:rPr>
              <a:t>FreightWaves. Foxconn Chihuahua $500M Mexico investment, Sep 2023</a:t>
            </a:r>
            <a:endParaRPr lang="en-US" sz="800" dirty="0"/>
          </a:p>
        </p:txBody>
      </p:sp>
      <p:sp>
        <p:nvSpPr>
          <p:cNvPr id="44" name="Text 42"/>
          <p:cNvSpPr/>
          <p:nvPr/>
        </p:nvSpPr>
        <p:spPr>
          <a:xfrm>
            <a:off x="7955280" y="3813048"/>
            <a:ext cx="3566160" cy="256032"/>
          </a:xfrm>
          <a:prstGeom prst="rect">
            <a:avLst/>
          </a:prstGeom>
          <a:noFill/>
          <a:ln/>
        </p:spPr>
        <p:txBody>
          <a:bodyPr wrap="square" lIns="0" tIns="0" rIns="0" bIns="0" rtlCol="0" anchor="ctr"/>
          <a:lstStyle/>
          <a:p>
            <a:pPr marL="0" indent="0">
              <a:buNone/>
            </a:pPr>
            <a:r>
              <a:rPr lang="en-US" sz="800" dirty="0">
                <a:solidFill>
                  <a:srgbClr val="5A5A5A"/>
                </a:solidFill>
                <a:latin typeface="Calibri" pitchFamily="34" charset="0"/>
                <a:ea typeface="Calibri" pitchFamily="34" charset="-122"/>
                <a:cs typeface="Calibri" pitchFamily="34" charset="-120"/>
              </a:rPr>
              <a:t>APQC. Inventory Carrying Cost Benchmark — 20–30% industry standard</a:t>
            </a:r>
            <a:endParaRPr lang="en-US" sz="800" dirty="0"/>
          </a:p>
        </p:txBody>
      </p:sp>
      <p:sp>
        <p:nvSpPr>
          <p:cNvPr id="45" name="Text 43"/>
          <p:cNvSpPr/>
          <p:nvPr/>
        </p:nvSpPr>
        <p:spPr>
          <a:xfrm>
            <a:off x="7955280" y="4087368"/>
            <a:ext cx="3566160" cy="256032"/>
          </a:xfrm>
          <a:prstGeom prst="rect">
            <a:avLst/>
          </a:prstGeom>
          <a:noFill/>
          <a:ln/>
        </p:spPr>
        <p:txBody>
          <a:bodyPr wrap="square" lIns="0" tIns="0" rIns="0" bIns="0" rtlCol="0" anchor="ctr"/>
          <a:lstStyle/>
          <a:p>
            <a:pPr marL="0" indent="0">
              <a:buNone/>
            </a:pPr>
            <a:r>
              <a:rPr lang="en-US" sz="800" dirty="0">
                <a:solidFill>
                  <a:srgbClr val="5A5A5A"/>
                </a:solidFill>
                <a:latin typeface="Calibri" pitchFamily="34" charset="0"/>
                <a:ea typeface="Calibri" pitchFamily="34" charset="-122"/>
                <a:cs typeface="Calibri" pitchFamily="34" charset="-120"/>
              </a:rPr>
              <a:t>PatSnap Eureka. Dual-source recovery framework</a:t>
            </a:r>
            <a:endParaRPr lang="en-US" sz="800" dirty="0"/>
          </a:p>
        </p:txBody>
      </p:sp>
      <p:sp>
        <p:nvSpPr>
          <p:cNvPr id="46" name="Text 44"/>
          <p:cNvSpPr/>
          <p:nvPr/>
        </p:nvSpPr>
        <p:spPr>
          <a:xfrm>
            <a:off x="7955280" y="4361688"/>
            <a:ext cx="3566160" cy="256032"/>
          </a:xfrm>
          <a:prstGeom prst="rect">
            <a:avLst/>
          </a:prstGeom>
          <a:noFill/>
          <a:ln/>
        </p:spPr>
        <p:txBody>
          <a:bodyPr wrap="square" lIns="0" tIns="0" rIns="0" bIns="0" rtlCol="0" anchor="ctr"/>
          <a:lstStyle/>
          <a:p>
            <a:pPr marL="0" indent="0">
              <a:buNone/>
            </a:pPr>
            <a:r>
              <a:rPr lang="en-US" sz="800" dirty="0">
                <a:solidFill>
                  <a:srgbClr val="5A5A5A"/>
                </a:solidFill>
                <a:latin typeface="Calibri" pitchFamily="34" charset="0"/>
                <a:ea typeface="Calibri" pitchFamily="34" charset="-122"/>
                <a:cs typeface="Calibri" pitchFamily="34" charset="-120"/>
              </a:rPr>
              <a:t>Nintendo Co., Ltd. Q1 FY2023 Financial Results — component shortage impact</a:t>
            </a:r>
            <a:endParaRPr lang="en-US" sz="800" dirty="0"/>
          </a:p>
        </p:txBody>
      </p:sp>
      <p:sp>
        <p:nvSpPr>
          <p:cNvPr id="47" name="Text 45"/>
          <p:cNvSpPr/>
          <p:nvPr/>
        </p:nvSpPr>
        <p:spPr>
          <a:xfrm>
            <a:off x="7955280" y="4636008"/>
            <a:ext cx="3566160" cy="256032"/>
          </a:xfrm>
          <a:prstGeom prst="rect">
            <a:avLst/>
          </a:prstGeom>
          <a:noFill/>
          <a:ln/>
        </p:spPr>
        <p:txBody>
          <a:bodyPr wrap="square" lIns="0" tIns="0" rIns="0" bIns="0" rtlCol="0" anchor="ctr"/>
          <a:lstStyle/>
          <a:p>
            <a:pPr marL="0" indent="0">
              <a:buNone/>
            </a:pPr>
            <a:r>
              <a:rPr lang="en-US" sz="800" dirty="0">
                <a:solidFill>
                  <a:srgbClr val="5A5A5A"/>
                </a:solidFill>
                <a:latin typeface="Calibri" pitchFamily="34" charset="0"/>
                <a:ea typeface="Calibri" pitchFamily="34" charset="-122"/>
                <a:cs typeface="Calibri" pitchFamily="34" charset="-120"/>
              </a:rPr>
              <a:t>Ellen MacArthur Foundation. Circular Economy Introduction, 2023</a:t>
            </a:r>
            <a:endParaRPr lang="en-US" sz="800" dirty="0"/>
          </a:p>
        </p:txBody>
      </p:sp>
      <p:sp>
        <p:nvSpPr>
          <p:cNvPr id="48" name="Text 46"/>
          <p:cNvSpPr/>
          <p:nvPr/>
        </p:nvSpPr>
        <p:spPr>
          <a:xfrm>
            <a:off x="7955280" y="4910328"/>
            <a:ext cx="3566160" cy="256032"/>
          </a:xfrm>
          <a:prstGeom prst="rect">
            <a:avLst/>
          </a:prstGeom>
          <a:noFill/>
          <a:ln/>
        </p:spPr>
        <p:txBody>
          <a:bodyPr wrap="square" lIns="0" tIns="0" rIns="0" bIns="0" rtlCol="0" anchor="ctr"/>
          <a:lstStyle/>
          <a:p>
            <a:pPr marL="0" indent="0">
              <a:buNone/>
            </a:pPr>
            <a:r>
              <a:rPr lang="en-US" sz="800" dirty="0">
                <a:solidFill>
                  <a:srgbClr val="5A5A5A"/>
                </a:solidFill>
                <a:latin typeface="Calibri" pitchFamily="34" charset="0"/>
                <a:ea typeface="Calibri" pitchFamily="34" charset="-122"/>
                <a:cs typeface="Calibri" pitchFamily="34" charset="-120"/>
              </a:rPr>
              <a:t>European Commission. Corporate Sustainability Reporting Directive, 2023</a:t>
            </a:r>
            <a:endParaRPr lang="en-US" sz="800" dirty="0"/>
          </a:p>
        </p:txBody>
      </p:sp>
      <p:sp>
        <p:nvSpPr>
          <p:cNvPr id="49" name="Text 47"/>
          <p:cNvSpPr/>
          <p:nvPr/>
        </p:nvSpPr>
        <p:spPr>
          <a:xfrm>
            <a:off x="7955280" y="5184648"/>
            <a:ext cx="3566160" cy="256032"/>
          </a:xfrm>
          <a:prstGeom prst="rect">
            <a:avLst/>
          </a:prstGeom>
          <a:noFill/>
          <a:ln/>
        </p:spPr>
        <p:txBody>
          <a:bodyPr wrap="square" lIns="0" tIns="0" rIns="0" bIns="0" rtlCol="0" anchor="ctr"/>
          <a:lstStyle/>
          <a:p>
            <a:pPr marL="0" indent="0">
              <a:buNone/>
            </a:pPr>
            <a:r>
              <a:rPr lang="en-US" sz="800" dirty="0">
                <a:solidFill>
                  <a:srgbClr val="5A5A5A"/>
                </a:solidFill>
                <a:latin typeface="Calibri" pitchFamily="34" charset="0"/>
                <a:ea typeface="Calibri" pitchFamily="34" charset="-122"/>
                <a:cs typeface="Calibri" pitchFamily="34" charset="-120"/>
              </a:rPr>
              <a:t>Li-Cycle. Hydrometallurgical battery recovery benchmarks (85–90%)</a:t>
            </a:r>
            <a:endParaRPr lang="en-US" sz="800" dirty="0"/>
          </a:p>
        </p:txBody>
      </p:sp>
      <p:sp>
        <p:nvSpPr>
          <p:cNvPr id="50" name="Shape 48"/>
          <p:cNvSpPr/>
          <p:nvPr/>
        </p:nvSpPr>
        <p:spPr>
          <a:xfrm>
            <a:off x="4114800" y="1143000"/>
            <a:ext cx="0" cy="5394960"/>
          </a:xfrm>
          <a:prstGeom prst="line">
            <a:avLst/>
          </a:prstGeom>
          <a:noFill/>
          <a:ln w="9525">
            <a:solidFill>
              <a:srgbClr val="D9D9D9"/>
            </a:solidFill>
            <a:prstDash val="solid"/>
          </a:ln>
        </p:spPr>
        <p:txBody>
          <a:bodyPr/>
          <a:lstStyle/>
          <a:p>
            <a:endParaRPr lang="en-US"/>
          </a:p>
        </p:txBody>
      </p:sp>
      <p:sp>
        <p:nvSpPr>
          <p:cNvPr id="51" name="Shape 49"/>
          <p:cNvSpPr/>
          <p:nvPr/>
        </p:nvSpPr>
        <p:spPr>
          <a:xfrm>
            <a:off x="7863840" y="1143000"/>
            <a:ext cx="0" cy="5394960"/>
          </a:xfrm>
          <a:prstGeom prst="line">
            <a:avLst/>
          </a:prstGeom>
          <a:noFill/>
          <a:ln w="9525">
            <a:solidFill>
              <a:srgbClr val="D9D9D9"/>
            </a:solidFill>
            <a:prstDash val="solid"/>
          </a:ln>
        </p:spPr>
        <p:txBody>
          <a:bodyPr/>
          <a:lstStyle/>
          <a:p>
            <a:endParaRPr lang="en-US"/>
          </a:p>
        </p:txBody>
      </p:sp>
    </p:spTree>
  </p:cSld>
  <p:clrMapOvr>
    <a:masterClrMapping/>
  </p:clrMapOvr>
</p:sld>
</file>

<file path=ppt/theme/theme1.xml><?xml version="1.0" encoding="utf-8"?>
<a:theme xmlns:a="http://schemas.openxmlformats.org/drawingml/2006/main" name="Office Theme [1779882146726]">
  <a:themeElements>
    <a:clrScheme name="Office">
      <a:dk1>
        <a:srgbClr val="1A1A1A"/>
      </a:dk1>
      <a:lt1>
        <a:srgbClr val="F5F1E8"/>
      </a:lt1>
      <a:dk2>
        <a:srgbClr val="2C2C2E"/>
      </a:dk2>
      <a:lt2>
        <a:srgbClr val="EDE7D9"/>
      </a:lt2>
      <a:accent1>
        <a:srgbClr val="E60012"/>
      </a:accent1>
      <a:accent2>
        <a:srgbClr val="4A5568"/>
      </a:accent2>
      <a:accent3>
        <a:srgbClr val="1A1A1A"/>
      </a:accent3>
      <a:accent4>
        <a:srgbClr val="F5F5F7"/>
      </a:accent4>
      <a:accent5>
        <a:srgbClr val="FFCC00"/>
      </a:accent5>
      <a:accent6>
        <a:srgbClr val="00A859"/>
      </a:accent6>
      <a:hlink>
        <a:srgbClr val="467886"/>
      </a:hlink>
      <a:folHlink>
        <a:srgbClr val="96607D"/>
      </a:folHlink>
    </a:clrScheme>
    <a:fontScheme name="Office">
      <a:majorFont>
        <a:latin typeface="Montserra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Open San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 dockstate="right" visibility="0" width="350" row="0">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315D4778-9317-9745-9EF6-E655DD3DA7DB}">
  <we:reference id="wa200010001" version="1.0.0.1" store="en-US" storeType="OMEX"/>
  <we:alternateReferences>
    <we:reference id="WA200010001" version="1.0.0.1" store="" storeType="OMEX"/>
  </we:alternateReferences>
  <we:properties>
    <we:property name="claude.fileId" value="&quot;9f8ef975-96ce-43f0-8f45-9942dc350c54&quot;"/>
  </we:properties>
  <we:bindings/>
  <we:snapshot xmlns:r="http://schemas.openxmlformats.org/officeDocument/2006/relationships"/>
</we:webextension>
</file>

<file path=ppt/webextensions/webextension2.xml><?xml version="1.0" encoding="utf-8"?>
<we:webextension xmlns:we="http://schemas.microsoft.com/office/webextensions/webextension/2010/11" id="{2588A1DE-25B7-3E44-BE5F-7C1A99C57790}">
  <we:reference id="wa200010725" version="1.0.0.1" store="en-US" storeType="OMEX"/>
  <we:alternateReferences>
    <we:reference id="WA200010725" version="1.0.0.1" store="" storeType="OMEX"/>
  </we:alternateReferences>
  <we:properties>
    <we:property name="claude.fileId" value="&quot;6d8a9d9a-93a8-4b5d-9aa8-38476fa61612&quot;"/>
  </we:properties>
  <we:bindings/>
  <we:snapshot xmlns:r="http://schemas.openxmlformats.org/officeDocument/2006/relationships"/>
</we:webextension>
</file>

<file path=docMetadata/LabelInfo.xml><?xml version="1.0" encoding="utf-8"?>
<clbl:labelList xmlns:clbl="http://schemas.microsoft.com/office/2020/mipLabelMetadata">
  <clbl:label id="{a8eec281-aaa3-4dae-ac9b-9a398b9215e7}" enabled="0" method="" siteId="{a8eec281-aaa3-4dae-ac9b-9a398b9215e7}" removed="1"/>
</clbl:labelList>
</file>

<file path=docProps/app.xml><?xml version="1.0" encoding="utf-8"?>
<Properties xmlns="http://schemas.openxmlformats.org/officeDocument/2006/extended-properties" xmlns:vt="http://schemas.openxmlformats.org/officeDocument/2006/docPropsVTypes">
  <Template>Atlas</Template>
  <TotalTime>3</TotalTime>
  <Words>4511</Words>
  <Application>Microsoft Macintosh PowerPoint</Application>
  <PresentationFormat>Widescreen</PresentationFormat>
  <Paragraphs>481</Paragraphs>
  <Slides>14</Slides>
  <Notes>10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Aptos</vt:lpstr>
      <vt:lpstr>Arial</vt:lpstr>
      <vt:lpstr>Calibri</vt:lpstr>
      <vt:lpstr>Georgia</vt:lpstr>
      <vt:lpstr>Montserrat</vt:lpstr>
      <vt:lpstr>Open Sans</vt:lpstr>
      <vt:lpstr>Times New Roman</vt:lpstr>
      <vt:lpstr>Office Theme [1779882146726]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Samara Sampson</dc:creator>
  <cp:lastModifiedBy>Gabriel Da Costa Campos</cp:lastModifiedBy>
  <cp:revision>1</cp:revision>
  <cp:lastPrinted>2026-06-02T05:17:15Z</cp:lastPrinted>
  <dcterms:created xsi:type="dcterms:W3CDTF">2026-05-27T11:20:24Z</dcterms:created>
  <dcterms:modified xsi:type="dcterms:W3CDTF">2026-06-02T10:11:01Z</dcterms:modified>
</cp:coreProperties>
</file>